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8"/>
  </p:notesMasterIdLst>
  <p:sldIdLst>
    <p:sldId id="270" r:id="rId3"/>
    <p:sldId id="257" r:id="rId4"/>
    <p:sldId id="265" r:id="rId5"/>
    <p:sldId id="266" r:id="rId6"/>
    <p:sldId id="269"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40FF"/>
    <a:srgbClr val="FFC1C1"/>
    <a:srgbClr val="00E266"/>
    <a:srgbClr val="FFFFDD"/>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8" autoAdjust="0"/>
    <p:restoredTop sz="94660"/>
  </p:normalViewPr>
  <p:slideViewPr>
    <p:cSldViewPr snapToGrid="0" showGuides="1">
      <p:cViewPr varScale="1">
        <p:scale>
          <a:sx n="114" d="100"/>
          <a:sy n="114" d="100"/>
        </p:scale>
        <p:origin x="1572"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to_shunya\Desktop\&#20462;&#22763;&#12539;&#21338;&#22763;&#35506;&#31243;\&#20849;&#21516;&#30740;&#31350;\&#20849;&#25391;&#12378;&#12426;&#28204;&#23450;_&#26085;&#31435;&#30740;&#31350;&#25152;&#12289;&#26647;&#21407;&#30740;\2_&#26647;&#21407;&#30740;&#31350;&#23460;\3&#28082;&#20307;3&#34920;&#38754;&#12414;&#12392;&#12417;_160829.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8765995783707821E-2"/>
          <c:y val="0.18332121489114175"/>
          <c:w val="0.88681583451954094"/>
          <c:h val="0.6876184144922719"/>
        </c:manualLayout>
      </c:layout>
      <c:scatterChart>
        <c:scatterStyle val="lineMarker"/>
        <c:varyColors val="0"/>
        <c:ser>
          <c:idx val="9"/>
          <c:order val="0"/>
          <c:tx>
            <c:strRef>
              <c:f>'viscous parameter_AC10'!$B$3</c:f>
              <c:strCache>
                <c:ptCount val="1"/>
                <c:pt idx="0">
                  <c:v>AC10_silica_1_resonance</c:v>
                </c:pt>
              </c:strCache>
            </c:strRef>
          </c:tx>
          <c:spPr>
            <a:ln w="19050">
              <a:noFill/>
            </a:ln>
          </c:spPr>
          <c:marker>
            <c:symbol val="circle"/>
            <c:size val="5"/>
            <c:spPr>
              <a:solidFill>
                <a:srgbClr val="FF6600"/>
              </a:solidFill>
              <a:ln>
                <a:noFill/>
              </a:ln>
            </c:spPr>
          </c:marker>
          <c:xVal>
            <c:numRef>
              <c:f>'viscous parameter_AC10'!$B$5:$B$23</c:f>
              <c:numCache>
                <c:formatCode>General</c:formatCode>
                <c:ptCount val="19"/>
                <c:pt idx="0">
                  <c:v>205.82</c:v>
                </c:pt>
                <c:pt idx="1">
                  <c:v>102.68</c:v>
                </c:pt>
                <c:pt idx="2">
                  <c:v>49.04</c:v>
                </c:pt>
                <c:pt idx="3">
                  <c:v>41.57</c:v>
                </c:pt>
                <c:pt idx="4">
                  <c:v>30.29</c:v>
                </c:pt>
                <c:pt idx="5">
                  <c:v>25.26</c:v>
                </c:pt>
                <c:pt idx="6">
                  <c:v>19.22</c:v>
                </c:pt>
                <c:pt idx="7">
                  <c:v>13.3</c:v>
                </c:pt>
                <c:pt idx="8">
                  <c:v>9.77</c:v>
                </c:pt>
                <c:pt idx="9">
                  <c:v>6.43</c:v>
                </c:pt>
                <c:pt idx="10">
                  <c:v>4.59</c:v>
                </c:pt>
                <c:pt idx="11">
                  <c:v>4.1399999999999997</c:v>
                </c:pt>
                <c:pt idx="12">
                  <c:v>3.7</c:v>
                </c:pt>
                <c:pt idx="13">
                  <c:v>3.45</c:v>
                </c:pt>
                <c:pt idx="14">
                  <c:v>2.79</c:v>
                </c:pt>
                <c:pt idx="15">
                  <c:v>2.4700000000000002</c:v>
                </c:pt>
                <c:pt idx="16">
                  <c:v>1.98</c:v>
                </c:pt>
                <c:pt idx="17">
                  <c:v>1.61</c:v>
                </c:pt>
                <c:pt idx="18">
                  <c:v>1.65</c:v>
                </c:pt>
              </c:numCache>
            </c:numRef>
          </c:xVal>
          <c:yVal>
            <c:numRef>
              <c:f>'viscous parameter_AC10'!$C$5:$C$23</c:f>
              <c:numCache>
                <c:formatCode>General</c:formatCode>
                <c:ptCount val="19"/>
                <c:pt idx="0">
                  <c:v>1.0983E-2</c:v>
                </c:pt>
                <c:pt idx="1">
                  <c:v>1.242E-2</c:v>
                </c:pt>
                <c:pt idx="2">
                  <c:v>1.1537E-2</c:v>
                </c:pt>
                <c:pt idx="3">
                  <c:v>1.3943000000000001E-2</c:v>
                </c:pt>
                <c:pt idx="4">
                  <c:v>1.5907999999999999E-2</c:v>
                </c:pt>
                <c:pt idx="5">
                  <c:v>1.6091999999999999E-2</c:v>
                </c:pt>
                <c:pt idx="6">
                  <c:v>1.4345E-2</c:v>
                </c:pt>
                <c:pt idx="7">
                  <c:v>1.5513000000000001E-2</c:v>
                </c:pt>
                <c:pt idx="8">
                  <c:v>1.448E-2</c:v>
                </c:pt>
                <c:pt idx="9">
                  <c:v>0.03</c:v>
                </c:pt>
                <c:pt idx="10">
                  <c:v>0.65</c:v>
                </c:pt>
                <c:pt idx="11">
                  <c:v>1</c:v>
                </c:pt>
                <c:pt idx="12">
                  <c:v>50</c:v>
                </c:pt>
                <c:pt idx="13">
                  <c:v>80</c:v>
                </c:pt>
                <c:pt idx="14">
                  <c:v>165</c:v>
                </c:pt>
                <c:pt idx="15">
                  <c:v>300</c:v>
                </c:pt>
                <c:pt idx="16">
                  <c:v>538.32129999999995</c:v>
                </c:pt>
                <c:pt idx="17">
                  <c:v>682.61310000000003</c:v>
                </c:pt>
                <c:pt idx="18">
                  <c:v>643.12599999999998</c:v>
                </c:pt>
              </c:numCache>
            </c:numRef>
          </c:yVal>
          <c:smooth val="0"/>
          <c:extLst>
            <c:ext xmlns:c16="http://schemas.microsoft.com/office/drawing/2014/chart" uri="{C3380CC4-5D6E-409C-BE32-E72D297353CC}">
              <c16:uniqueId val="{00000000-E946-4784-A5BB-A4EBB3D366BA}"/>
            </c:ext>
          </c:extLst>
        </c:ser>
        <c:ser>
          <c:idx val="10"/>
          <c:order val="1"/>
          <c:tx>
            <c:strRef>
              <c:f>'viscous parameter_AC10'!$D$3</c:f>
              <c:strCache>
                <c:ptCount val="1"/>
                <c:pt idx="0">
                  <c:v>AC10_silica_1_FFT1</c:v>
                </c:pt>
              </c:strCache>
            </c:strRef>
          </c:tx>
          <c:spPr>
            <a:ln w="19050">
              <a:noFill/>
            </a:ln>
          </c:spPr>
          <c:marker>
            <c:symbol val="diamond"/>
            <c:size val="5"/>
            <c:spPr>
              <a:solidFill>
                <a:srgbClr val="FF6600"/>
              </a:solidFill>
              <a:ln>
                <a:noFill/>
              </a:ln>
            </c:spPr>
          </c:marker>
          <c:xVal>
            <c:numRef>
              <c:f>'viscous parameter_AC10'!$D$5:$D$6</c:f>
              <c:numCache>
                <c:formatCode>General</c:formatCode>
                <c:ptCount val="2"/>
                <c:pt idx="0">
                  <c:v>10.69</c:v>
                </c:pt>
              </c:numCache>
            </c:numRef>
          </c:xVal>
          <c:yVal>
            <c:numRef>
              <c:f>'viscous parameter_AC10'!$E$5:$E$6</c:f>
              <c:numCache>
                <c:formatCode>General</c:formatCode>
                <c:ptCount val="2"/>
                <c:pt idx="0">
                  <c:v>4.0902000000000001E-2</c:v>
                </c:pt>
              </c:numCache>
            </c:numRef>
          </c:yVal>
          <c:smooth val="0"/>
          <c:extLst>
            <c:ext xmlns:c16="http://schemas.microsoft.com/office/drawing/2014/chart" uri="{C3380CC4-5D6E-409C-BE32-E72D297353CC}">
              <c16:uniqueId val="{00000001-E946-4784-A5BB-A4EBB3D366BA}"/>
            </c:ext>
          </c:extLst>
        </c:ser>
        <c:ser>
          <c:idx val="11"/>
          <c:order val="2"/>
          <c:tx>
            <c:strRef>
              <c:f>'viscous parameter_AC10'!$F$3</c:f>
              <c:strCache>
                <c:ptCount val="1"/>
                <c:pt idx="0">
                  <c:v>AC10_silica_1_FFT2</c:v>
                </c:pt>
              </c:strCache>
            </c:strRef>
          </c:tx>
          <c:spPr>
            <a:ln w="19050">
              <a:noFill/>
            </a:ln>
          </c:spPr>
          <c:marker>
            <c:symbol val="triangle"/>
            <c:size val="5"/>
            <c:spPr>
              <a:solidFill>
                <a:srgbClr val="FF6600"/>
              </a:solidFill>
              <a:ln>
                <a:noFill/>
              </a:ln>
            </c:spPr>
          </c:marker>
          <c:xVal>
            <c:numRef>
              <c:f>'viscous parameter_AC10'!$F$5:$F$8</c:f>
              <c:numCache>
                <c:formatCode>General</c:formatCode>
                <c:ptCount val="4"/>
                <c:pt idx="0">
                  <c:v>18.04</c:v>
                </c:pt>
                <c:pt idx="1">
                  <c:v>9.7100000000000009</c:v>
                </c:pt>
                <c:pt idx="2">
                  <c:v>5.91</c:v>
                </c:pt>
              </c:numCache>
            </c:numRef>
          </c:xVal>
          <c:yVal>
            <c:numRef>
              <c:f>'viscous parameter_AC10'!$G$5:$G$8</c:f>
              <c:numCache>
                <c:formatCode>General</c:formatCode>
                <c:ptCount val="4"/>
                <c:pt idx="0">
                  <c:v>6.5000000000000002E-2</c:v>
                </c:pt>
                <c:pt idx="1">
                  <c:v>5.9402999999999997E-2</c:v>
                </c:pt>
                <c:pt idx="2">
                  <c:v>0.08</c:v>
                </c:pt>
              </c:numCache>
            </c:numRef>
          </c:yVal>
          <c:smooth val="0"/>
          <c:extLst>
            <c:ext xmlns:c16="http://schemas.microsoft.com/office/drawing/2014/chart" uri="{C3380CC4-5D6E-409C-BE32-E72D297353CC}">
              <c16:uniqueId val="{00000002-E946-4784-A5BB-A4EBB3D366BA}"/>
            </c:ext>
          </c:extLst>
        </c:ser>
        <c:ser>
          <c:idx val="12"/>
          <c:order val="3"/>
          <c:tx>
            <c:strRef>
              <c:f>'viscous parameter_AC10'!$H$3</c:f>
              <c:strCache>
                <c:ptCount val="1"/>
                <c:pt idx="0">
                  <c:v>AC10_silica_1_FFT3</c:v>
                </c:pt>
              </c:strCache>
            </c:strRef>
          </c:tx>
          <c:spPr>
            <a:ln w="19050">
              <a:noFill/>
            </a:ln>
          </c:spPr>
          <c:marker>
            <c:symbol val="square"/>
            <c:size val="4"/>
            <c:spPr>
              <a:solidFill>
                <a:srgbClr val="FF6600"/>
              </a:solidFill>
              <a:ln>
                <a:noFill/>
              </a:ln>
            </c:spPr>
          </c:marker>
          <c:xVal>
            <c:numRef>
              <c:f>'viscous parameter_AC10'!$H$5:$H$7</c:f>
              <c:numCache>
                <c:formatCode>General</c:formatCode>
                <c:ptCount val="3"/>
                <c:pt idx="0">
                  <c:v>29.26</c:v>
                </c:pt>
                <c:pt idx="1">
                  <c:v>15.2</c:v>
                </c:pt>
                <c:pt idx="2">
                  <c:v>7.11</c:v>
                </c:pt>
              </c:numCache>
            </c:numRef>
          </c:xVal>
          <c:yVal>
            <c:numRef>
              <c:f>'viscous parameter_AC10'!$I$5:$I$7</c:f>
              <c:numCache>
                <c:formatCode>General</c:formatCode>
                <c:ptCount val="3"/>
                <c:pt idx="0">
                  <c:v>0.06</c:v>
                </c:pt>
                <c:pt idx="1">
                  <c:v>3.8018999999999997E-2</c:v>
                </c:pt>
                <c:pt idx="2">
                  <c:v>9.5917000000000002E-2</c:v>
                </c:pt>
              </c:numCache>
            </c:numRef>
          </c:yVal>
          <c:smooth val="0"/>
          <c:extLst>
            <c:ext xmlns:c16="http://schemas.microsoft.com/office/drawing/2014/chart" uri="{C3380CC4-5D6E-409C-BE32-E72D297353CC}">
              <c16:uniqueId val="{00000003-E946-4784-A5BB-A4EBB3D366BA}"/>
            </c:ext>
          </c:extLst>
        </c:ser>
        <c:ser>
          <c:idx val="13"/>
          <c:order val="4"/>
          <c:tx>
            <c:strRef>
              <c:f>'viscous parameter_AC10'!$J$3</c:f>
              <c:strCache>
                <c:ptCount val="1"/>
                <c:pt idx="0">
                  <c:v>AC10_silica_1_FFT4</c:v>
                </c:pt>
              </c:strCache>
            </c:strRef>
          </c:tx>
          <c:spPr>
            <a:ln w="19050">
              <a:noFill/>
            </a:ln>
          </c:spPr>
          <c:marker>
            <c:symbol val="x"/>
            <c:size val="5"/>
            <c:spPr>
              <a:noFill/>
              <a:ln w="9525">
                <a:solidFill>
                  <a:srgbClr val="FF6600"/>
                </a:solidFill>
              </a:ln>
            </c:spPr>
          </c:marker>
          <c:xVal>
            <c:numRef>
              <c:f>'viscous parameter_AC10'!$J$5:$J$8</c:f>
              <c:numCache>
                <c:formatCode>General</c:formatCode>
                <c:ptCount val="4"/>
                <c:pt idx="0">
                  <c:v>17.96</c:v>
                </c:pt>
                <c:pt idx="1">
                  <c:v>11.99</c:v>
                </c:pt>
                <c:pt idx="2">
                  <c:v>8.7200000000000006</c:v>
                </c:pt>
              </c:numCache>
            </c:numRef>
          </c:xVal>
          <c:yVal>
            <c:numRef>
              <c:f>'viscous parameter_AC10'!$K$5:$K$8</c:f>
              <c:numCache>
                <c:formatCode>General</c:formatCode>
                <c:ptCount val="4"/>
                <c:pt idx="0">
                  <c:v>0.06</c:v>
                </c:pt>
                <c:pt idx="1">
                  <c:v>3.5915999999999997E-2</c:v>
                </c:pt>
                <c:pt idx="2">
                  <c:v>8.5830000000000004E-2</c:v>
                </c:pt>
              </c:numCache>
            </c:numRef>
          </c:yVal>
          <c:smooth val="0"/>
          <c:extLst>
            <c:ext xmlns:c16="http://schemas.microsoft.com/office/drawing/2014/chart" uri="{C3380CC4-5D6E-409C-BE32-E72D297353CC}">
              <c16:uniqueId val="{00000004-E946-4784-A5BB-A4EBB3D366BA}"/>
            </c:ext>
          </c:extLst>
        </c:ser>
        <c:ser>
          <c:idx val="14"/>
          <c:order val="5"/>
          <c:tx>
            <c:strRef>
              <c:f>'viscous parameter_AC10'!$M$3</c:f>
              <c:strCache>
                <c:ptCount val="1"/>
                <c:pt idx="0">
                  <c:v>AC10_silica_2_resonance</c:v>
                </c:pt>
              </c:strCache>
            </c:strRef>
          </c:tx>
          <c:spPr>
            <a:ln w="19050">
              <a:noFill/>
            </a:ln>
          </c:spPr>
          <c:marker>
            <c:symbol val="circle"/>
            <c:size val="5"/>
            <c:spPr>
              <a:noFill/>
              <a:ln w="9525">
                <a:solidFill>
                  <a:srgbClr val="FF6600"/>
                </a:solidFill>
              </a:ln>
            </c:spPr>
          </c:marker>
          <c:xVal>
            <c:numRef>
              <c:f>'viscous parameter_AC10'!$M$5:$M$24</c:f>
              <c:numCache>
                <c:formatCode>General</c:formatCode>
                <c:ptCount val="20"/>
                <c:pt idx="0">
                  <c:v>159.94999999999999</c:v>
                </c:pt>
                <c:pt idx="1">
                  <c:v>98.26</c:v>
                </c:pt>
                <c:pt idx="2">
                  <c:v>51.39</c:v>
                </c:pt>
                <c:pt idx="3">
                  <c:v>37.96</c:v>
                </c:pt>
                <c:pt idx="4">
                  <c:v>28.64</c:v>
                </c:pt>
                <c:pt idx="5">
                  <c:v>24.77</c:v>
                </c:pt>
                <c:pt idx="6">
                  <c:v>19.48</c:v>
                </c:pt>
                <c:pt idx="7">
                  <c:v>15.25</c:v>
                </c:pt>
                <c:pt idx="8">
                  <c:v>12.22</c:v>
                </c:pt>
                <c:pt idx="9">
                  <c:v>8.5</c:v>
                </c:pt>
                <c:pt idx="10">
                  <c:v>5.55</c:v>
                </c:pt>
                <c:pt idx="11">
                  <c:v>4.58</c:v>
                </c:pt>
                <c:pt idx="12">
                  <c:v>3.72</c:v>
                </c:pt>
                <c:pt idx="13">
                  <c:v>3.45</c:v>
                </c:pt>
                <c:pt idx="14">
                  <c:v>2.84</c:v>
                </c:pt>
                <c:pt idx="15">
                  <c:v>2.66</c:v>
                </c:pt>
                <c:pt idx="16">
                  <c:v>2.65</c:v>
                </c:pt>
                <c:pt idx="17">
                  <c:v>2.06</c:v>
                </c:pt>
                <c:pt idx="18">
                  <c:v>1.8</c:v>
                </c:pt>
                <c:pt idx="19">
                  <c:v>1.85</c:v>
                </c:pt>
              </c:numCache>
            </c:numRef>
          </c:xVal>
          <c:yVal>
            <c:numRef>
              <c:f>'viscous parameter_AC10'!$N$5:$N$24</c:f>
              <c:numCache>
                <c:formatCode>General</c:formatCode>
                <c:ptCount val="20"/>
                <c:pt idx="0">
                  <c:v>8.9359999999999995E-3</c:v>
                </c:pt>
                <c:pt idx="1">
                  <c:v>1.1479E-2</c:v>
                </c:pt>
                <c:pt idx="2">
                  <c:v>1.0864E-2</c:v>
                </c:pt>
                <c:pt idx="3">
                  <c:v>1.2271000000000001E-2</c:v>
                </c:pt>
                <c:pt idx="4">
                  <c:v>1.2799E-2</c:v>
                </c:pt>
                <c:pt idx="5">
                  <c:v>1.2626E-2</c:v>
                </c:pt>
                <c:pt idx="6">
                  <c:v>1.2888E-2</c:v>
                </c:pt>
                <c:pt idx="7">
                  <c:v>1.3986E-2</c:v>
                </c:pt>
                <c:pt idx="8">
                  <c:v>1.8342000000000001E-2</c:v>
                </c:pt>
                <c:pt idx="9">
                  <c:v>2.4429999999999999E-3</c:v>
                </c:pt>
                <c:pt idx="10">
                  <c:v>0.33697500000000002</c:v>
                </c:pt>
                <c:pt idx="11">
                  <c:v>0.69508499999999995</c:v>
                </c:pt>
                <c:pt idx="12">
                  <c:v>40</c:v>
                </c:pt>
                <c:pt idx="13">
                  <c:v>55</c:v>
                </c:pt>
                <c:pt idx="14">
                  <c:v>55</c:v>
                </c:pt>
                <c:pt idx="15">
                  <c:v>120</c:v>
                </c:pt>
                <c:pt idx="16">
                  <c:v>300</c:v>
                </c:pt>
                <c:pt idx="17">
                  <c:v>800</c:v>
                </c:pt>
                <c:pt idx="18">
                  <c:v>958.91049999999996</c:v>
                </c:pt>
                <c:pt idx="19">
                  <c:v>950</c:v>
                </c:pt>
              </c:numCache>
            </c:numRef>
          </c:yVal>
          <c:smooth val="0"/>
          <c:extLst>
            <c:ext xmlns:c16="http://schemas.microsoft.com/office/drawing/2014/chart" uri="{C3380CC4-5D6E-409C-BE32-E72D297353CC}">
              <c16:uniqueId val="{00000005-E946-4784-A5BB-A4EBB3D366BA}"/>
            </c:ext>
          </c:extLst>
        </c:ser>
        <c:ser>
          <c:idx val="15"/>
          <c:order val="6"/>
          <c:tx>
            <c:strRef>
              <c:f>'viscous parameter_AC10'!$O$3</c:f>
              <c:strCache>
                <c:ptCount val="1"/>
                <c:pt idx="0">
                  <c:v>AC10_silica_2_FFT1</c:v>
                </c:pt>
              </c:strCache>
            </c:strRef>
          </c:tx>
          <c:spPr>
            <a:ln w="19050">
              <a:noFill/>
            </a:ln>
          </c:spPr>
          <c:marker>
            <c:symbol val="triangle"/>
            <c:size val="5"/>
            <c:spPr>
              <a:noFill/>
              <a:ln w="9525">
                <a:solidFill>
                  <a:srgbClr val="FF6600"/>
                </a:solidFill>
              </a:ln>
            </c:spPr>
          </c:marker>
          <c:xVal>
            <c:numRef>
              <c:f>'viscous parameter_AC10'!$O$5:$O$8</c:f>
              <c:numCache>
                <c:formatCode>General</c:formatCode>
                <c:ptCount val="4"/>
                <c:pt idx="0">
                  <c:v>23.71</c:v>
                </c:pt>
                <c:pt idx="1">
                  <c:v>12.77</c:v>
                </c:pt>
                <c:pt idx="2">
                  <c:v>7.2</c:v>
                </c:pt>
              </c:numCache>
            </c:numRef>
          </c:xVal>
          <c:yVal>
            <c:numRef>
              <c:f>'viscous parameter_AC10'!$P$5:$P$8</c:f>
              <c:numCache>
                <c:formatCode>General</c:formatCode>
                <c:ptCount val="4"/>
                <c:pt idx="0">
                  <c:v>6.8487000000000006E-2</c:v>
                </c:pt>
                <c:pt idx="1">
                  <c:v>5.1832999999999997E-2</c:v>
                </c:pt>
                <c:pt idx="2">
                  <c:v>4.1147000000000003E-2</c:v>
                </c:pt>
              </c:numCache>
            </c:numRef>
          </c:yVal>
          <c:smooth val="0"/>
          <c:extLst>
            <c:ext xmlns:c16="http://schemas.microsoft.com/office/drawing/2014/chart" uri="{C3380CC4-5D6E-409C-BE32-E72D297353CC}">
              <c16:uniqueId val="{00000006-E946-4784-A5BB-A4EBB3D366BA}"/>
            </c:ext>
          </c:extLst>
        </c:ser>
        <c:ser>
          <c:idx val="16"/>
          <c:order val="7"/>
          <c:tx>
            <c:strRef>
              <c:f>'viscous parameter_AC10'!$Q$3</c:f>
              <c:strCache>
                <c:ptCount val="1"/>
                <c:pt idx="0">
                  <c:v>AC10_silica_2_FFT2</c:v>
                </c:pt>
              </c:strCache>
            </c:strRef>
          </c:tx>
          <c:spPr>
            <a:ln w="19050">
              <a:noFill/>
            </a:ln>
          </c:spPr>
          <c:marker>
            <c:symbol val="diamond"/>
            <c:size val="5"/>
            <c:spPr>
              <a:noFill/>
              <a:ln w="9525">
                <a:solidFill>
                  <a:srgbClr val="FF6600"/>
                </a:solidFill>
              </a:ln>
            </c:spPr>
          </c:marker>
          <c:xVal>
            <c:numRef>
              <c:f>'viscous parameter_AC10'!$Q$5:$Q$8</c:f>
              <c:numCache>
                <c:formatCode>General</c:formatCode>
                <c:ptCount val="4"/>
                <c:pt idx="0">
                  <c:v>29.02</c:v>
                </c:pt>
                <c:pt idx="1">
                  <c:v>19.239999999999998</c:v>
                </c:pt>
                <c:pt idx="2">
                  <c:v>6.42</c:v>
                </c:pt>
              </c:numCache>
            </c:numRef>
          </c:xVal>
          <c:yVal>
            <c:numRef>
              <c:f>'viscous parameter_AC10'!$R$5:$R$8</c:f>
              <c:numCache>
                <c:formatCode>General</c:formatCode>
                <c:ptCount val="4"/>
                <c:pt idx="0">
                  <c:v>4.7668000000000002E-2</c:v>
                </c:pt>
                <c:pt idx="1">
                  <c:v>6.2350000000000003E-2</c:v>
                </c:pt>
                <c:pt idx="2">
                  <c:v>9.7130999999999995E-2</c:v>
                </c:pt>
              </c:numCache>
            </c:numRef>
          </c:yVal>
          <c:smooth val="0"/>
          <c:extLst>
            <c:ext xmlns:c16="http://schemas.microsoft.com/office/drawing/2014/chart" uri="{C3380CC4-5D6E-409C-BE32-E72D297353CC}">
              <c16:uniqueId val="{00000007-E946-4784-A5BB-A4EBB3D366BA}"/>
            </c:ext>
          </c:extLst>
        </c:ser>
        <c:ser>
          <c:idx val="17"/>
          <c:order val="8"/>
          <c:tx>
            <c:strRef>
              <c:f>'viscous parameter_AC10'!$S$3</c:f>
              <c:strCache>
                <c:ptCount val="1"/>
                <c:pt idx="0">
                  <c:v>AC10_silica_2_FFT3</c:v>
                </c:pt>
              </c:strCache>
            </c:strRef>
          </c:tx>
          <c:spPr>
            <a:ln w="19050">
              <a:noFill/>
            </a:ln>
          </c:spPr>
          <c:marker>
            <c:symbol val="square"/>
            <c:size val="4"/>
            <c:spPr>
              <a:noFill/>
              <a:ln w="9525">
                <a:solidFill>
                  <a:srgbClr val="FF6600"/>
                </a:solidFill>
              </a:ln>
            </c:spPr>
          </c:marker>
          <c:xVal>
            <c:numRef>
              <c:f>'viscous parameter_AC10'!$S$5:$S$7</c:f>
              <c:numCache>
                <c:formatCode>General</c:formatCode>
                <c:ptCount val="3"/>
                <c:pt idx="0">
                  <c:v>13.17</c:v>
                </c:pt>
                <c:pt idx="1">
                  <c:v>8.9499999999999993</c:v>
                </c:pt>
                <c:pt idx="2">
                  <c:v>5.17</c:v>
                </c:pt>
              </c:numCache>
            </c:numRef>
          </c:xVal>
          <c:yVal>
            <c:numRef>
              <c:f>'viscous parameter_AC10'!$T$5:$T$7</c:f>
              <c:numCache>
                <c:formatCode>General</c:formatCode>
                <c:ptCount val="3"/>
                <c:pt idx="0">
                  <c:v>6.7139000000000004E-2</c:v>
                </c:pt>
                <c:pt idx="1">
                  <c:v>4.4803999999999997E-2</c:v>
                </c:pt>
                <c:pt idx="2">
                  <c:v>4.6280000000000002E-2</c:v>
                </c:pt>
              </c:numCache>
            </c:numRef>
          </c:yVal>
          <c:smooth val="0"/>
          <c:extLst>
            <c:ext xmlns:c16="http://schemas.microsoft.com/office/drawing/2014/chart" uri="{C3380CC4-5D6E-409C-BE32-E72D297353CC}">
              <c16:uniqueId val="{00000008-E946-4784-A5BB-A4EBB3D366BA}"/>
            </c:ext>
          </c:extLst>
        </c:ser>
        <c:ser>
          <c:idx val="18"/>
          <c:order val="9"/>
          <c:tx>
            <c:strRef>
              <c:f>'viscous parameter_AC10'!$U$3</c:f>
              <c:strCache>
                <c:ptCount val="1"/>
                <c:pt idx="0">
                  <c:v>AC10_silica_2_FFT4</c:v>
                </c:pt>
              </c:strCache>
            </c:strRef>
          </c:tx>
          <c:spPr>
            <a:ln w="19050">
              <a:noFill/>
            </a:ln>
          </c:spPr>
          <c:marker>
            <c:symbol val="star"/>
            <c:size val="5"/>
            <c:spPr>
              <a:noFill/>
              <a:ln w="9525">
                <a:solidFill>
                  <a:srgbClr val="FF6600"/>
                </a:solidFill>
              </a:ln>
            </c:spPr>
          </c:marker>
          <c:xVal>
            <c:numRef>
              <c:f>'viscous parameter_AC10'!$U$5:$U$7</c:f>
              <c:numCache>
                <c:formatCode>General</c:formatCode>
                <c:ptCount val="3"/>
                <c:pt idx="0">
                  <c:v>21.6</c:v>
                </c:pt>
                <c:pt idx="1">
                  <c:v>8.39</c:v>
                </c:pt>
                <c:pt idx="2">
                  <c:v>5.15</c:v>
                </c:pt>
              </c:numCache>
            </c:numRef>
          </c:xVal>
          <c:yVal>
            <c:numRef>
              <c:f>'viscous parameter_AC10'!$V$6:$V$8</c:f>
              <c:numCache>
                <c:formatCode>General</c:formatCode>
                <c:ptCount val="3"/>
                <c:pt idx="0">
                  <c:v>2.5189E-2</c:v>
                </c:pt>
                <c:pt idx="1">
                  <c:v>0.13219800000000001</c:v>
                </c:pt>
              </c:numCache>
            </c:numRef>
          </c:yVal>
          <c:smooth val="0"/>
          <c:extLst>
            <c:ext xmlns:c16="http://schemas.microsoft.com/office/drawing/2014/chart" uri="{C3380CC4-5D6E-409C-BE32-E72D297353CC}">
              <c16:uniqueId val="{00000009-E946-4784-A5BB-A4EBB3D366BA}"/>
            </c:ext>
          </c:extLst>
        </c:ser>
        <c:ser>
          <c:idx val="19"/>
          <c:order val="10"/>
          <c:tx>
            <c:strRef>
              <c:f>'viscous parameter_70PA'!$B$3</c:f>
              <c:strCache>
                <c:ptCount val="1"/>
                <c:pt idx="0">
                  <c:v>70PA_silica_2_resonance</c:v>
                </c:pt>
              </c:strCache>
            </c:strRef>
          </c:tx>
          <c:spPr>
            <a:ln w="19050">
              <a:noFill/>
            </a:ln>
          </c:spPr>
          <c:marker>
            <c:symbol val="circle"/>
            <c:size val="5"/>
            <c:spPr>
              <a:solidFill>
                <a:srgbClr val="4F81BD">
                  <a:lumMod val="75000"/>
                </a:srgbClr>
              </a:solidFill>
              <a:ln>
                <a:noFill/>
              </a:ln>
            </c:spPr>
          </c:marker>
          <c:xVal>
            <c:numRef>
              <c:f>'viscous parameter_70PA'!$B$5:$B$25</c:f>
              <c:numCache>
                <c:formatCode>General</c:formatCode>
                <c:ptCount val="21"/>
                <c:pt idx="0">
                  <c:v>193.86</c:v>
                </c:pt>
                <c:pt idx="1">
                  <c:v>117.72</c:v>
                </c:pt>
                <c:pt idx="2">
                  <c:v>70.77</c:v>
                </c:pt>
                <c:pt idx="3">
                  <c:v>44.84</c:v>
                </c:pt>
                <c:pt idx="4">
                  <c:v>28.42</c:v>
                </c:pt>
                <c:pt idx="5">
                  <c:v>24.64</c:v>
                </c:pt>
                <c:pt idx="6">
                  <c:v>19.989999999999998</c:v>
                </c:pt>
                <c:pt idx="7">
                  <c:v>17.670000000000002</c:v>
                </c:pt>
                <c:pt idx="8">
                  <c:v>14.56</c:v>
                </c:pt>
                <c:pt idx="9">
                  <c:v>11.84</c:v>
                </c:pt>
                <c:pt idx="10">
                  <c:v>8.42</c:v>
                </c:pt>
                <c:pt idx="11">
                  <c:v>7.87</c:v>
                </c:pt>
                <c:pt idx="12">
                  <c:v>6.58</c:v>
                </c:pt>
                <c:pt idx="13">
                  <c:v>4.55</c:v>
                </c:pt>
                <c:pt idx="14">
                  <c:v>3.86</c:v>
                </c:pt>
                <c:pt idx="15">
                  <c:v>3</c:v>
                </c:pt>
                <c:pt idx="16">
                  <c:v>2.1800000000000002</c:v>
                </c:pt>
                <c:pt idx="17">
                  <c:v>1.89</c:v>
                </c:pt>
                <c:pt idx="18">
                  <c:v>1.84</c:v>
                </c:pt>
                <c:pt idx="20">
                  <c:v>1.86</c:v>
                </c:pt>
              </c:numCache>
            </c:numRef>
          </c:xVal>
          <c:yVal>
            <c:numRef>
              <c:f>'viscous parameter_70PA'!$C$5:$C$25</c:f>
              <c:numCache>
                <c:formatCode>General</c:formatCode>
                <c:ptCount val="21"/>
                <c:pt idx="0">
                  <c:v>0.57338353614243776</c:v>
                </c:pt>
                <c:pt idx="1">
                  <c:v>0.6219124382566148</c:v>
                </c:pt>
                <c:pt idx="2">
                  <c:v>0.65127730051510235</c:v>
                </c:pt>
                <c:pt idx="3">
                  <c:v>0.67955628454224226</c:v>
                </c:pt>
                <c:pt idx="4">
                  <c:v>0.69681058648426442</c:v>
                </c:pt>
                <c:pt idx="5">
                  <c:v>0.71679607441057014</c:v>
                </c:pt>
                <c:pt idx="6">
                  <c:v>0.75160283657344895</c:v>
                </c:pt>
                <c:pt idx="7">
                  <c:v>0.76514789594542276</c:v>
                </c:pt>
                <c:pt idx="8">
                  <c:v>0.82730749995522856</c:v>
                </c:pt>
                <c:pt idx="9">
                  <c:v>0.99617604188615771</c:v>
                </c:pt>
                <c:pt idx="10">
                  <c:v>1</c:v>
                </c:pt>
                <c:pt idx="11">
                  <c:v>2</c:v>
                </c:pt>
                <c:pt idx="12">
                  <c:v>3</c:v>
                </c:pt>
                <c:pt idx="13">
                  <c:v>4</c:v>
                </c:pt>
                <c:pt idx="14">
                  <c:v>5</c:v>
                </c:pt>
                <c:pt idx="15">
                  <c:v>38.034689560149815</c:v>
                </c:pt>
                <c:pt idx="16">
                  <c:v>61.517724127862124</c:v>
                </c:pt>
                <c:pt idx="17">
                  <c:v>128.12245208449025</c:v>
                </c:pt>
                <c:pt idx="18">
                  <c:v>191.78766795777219</c:v>
                </c:pt>
                <c:pt idx="19">
                  <c:v>220.68199999999999</c:v>
                </c:pt>
                <c:pt idx="20">
                  <c:v>221.70599999999999</c:v>
                </c:pt>
              </c:numCache>
            </c:numRef>
          </c:yVal>
          <c:smooth val="0"/>
          <c:extLst>
            <c:ext xmlns:c16="http://schemas.microsoft.com/office/drawing/2014/chart" uri="{C3380CC4-5D6E-409C-BE32-E72D297353CC}">
              <c16:uniqueId val="{0000000A-E946-4784-A5BB-A4EBB3D366BA}"/>
            </c:ext>
          </c:extLst>
        </c:ser>
        <c:ser>
          <c:idx val="20"/>
          <c:order val="11"/>
          <c:tx>
            <c:strRef>
              <c:f>'viscous parameter_70PA'!$D$3</c:f>
              <c:strCache>
                <c:ptCount val="1"/>
                <c:pt idx="0">
                  <c:v>70PA_silica_2_FFT1</c:v>
                </c:pt>
              </c:strCache>
            </c:strRef>
          </c:tx>
          <c:spPr>
            <a:ln w="19050">
              <a:noFill/>
            </a:ln>
          </c:spPr>
          <c:marker>
            <c:symbol val="triangle"/>
            <c:size val="5"/>
            <c:spPr>
              <a:solidFill>
                <a:srgbClr val="4F81BD">
                  <a:lumMod val="75000"/>
                </a:srgbClr>
              </a:solidFill>
              <a:ln>
                <a:noFill/>
              </a:ln>
            </c:spPr>
          </c:marker>
          <c:xVal>
            <c:numRef>
              <c:f>'viscous parameter_70PA'!$D$5:$D$8</c:f>
              <c:numCache>
                <c:formatCode>General</c:formatCode>
                <c:ptCount val="4"/>
                <c:pt idx="0">
                  <c:v>29.15</c:v>
                </c:pt>
                <c:pt idx="1">
                  <c:v>24.09</c:v>
                </c:pt>
                <c:pt idx="2">
                  <c:v>17.91</c:v>
                </c:pt>
                <c:pt idx="3">
                  <c:v>13.82</c:v>
                </c:pt>
              </c:numCache>
            </c:numRef>
          </c:xVal>
          <c:yVal>
            <c:numRef>
              <c:f>'viscous parameter_70PA'!$E$5:$E$8</c:f>
              <c:numCache>
                <c:formatCode>General</c:formatCode>
                <c:ptCount val="4"/>
                <c:pt idx="0">
                  <c:v>1.1000000000000001</c:v>
                </c:pt>
                <c:pt idx="1">
                  <c:v>1.2</c:v>
                </c:pt>
                <c:pt idx="2">
                  <c:v>0.9</c:v>
                </c:pt>
                <c:pt idx="3">
                  <c:v>1.2</c:v>
                </c:pt>
              </c:numCache>
            </c:numRef>
          </c:yVal>
          <c:smooth val="0"/>
          <c:extLst>
            <c:ext xmlns:c16="http://schemas.microsoft.com/office/drawing/2014/chart" uri="{C3380CC4-5D6E-409C-BE32-E72D297353CC}">
              <c16:uniqueId val="{0000000B-E946-4784-A5BB-A4EBB3D366BA}"/>
            </c:ext>
          </c:extLst>
        </c:ser>
        <c:ser>
          <c:idx val="21"/>
          <c:order val="12"/>
          <c:tx>
            <c:strRef>
              <c:f>'viscous parameter_70PA'!$F$3</c:f>
              <c:strCache>
                <c:ptCount val="1"/>
                <c:pt idx="0">
                  <c:v>70PA_silica_2_FFT2</c:v>
                </c:pt>
              </c:strCache>
            </c:strRef>
          </c:tx>
          <c:spPr>
            <a:ln w="19050">
              <a:noFill/>
            </a:ln>
          </c:spPr>
          <c:marker>
            <c:symbol val="diamond"/>
            <c:size val="5"/>
            <c:spPr>
              <a:solidFill>
                <a:srgbClr val="4F81BD">
                  <a:lumMod val="75000"/>
                </a:srgbClr>
              </a:solidFill>
              <a:ln>
                <a:noFill/>
              </a:ln>
            </c:spPr>
          </c:marker>
          <c:xVal>
            <c:numRef>
              <c:f>'viscous parameter_70PA'!$F$5:$F$8</c:f>
              <c:numCache>
                <c:formatCode>General</c:formatCode>
                <c:ptCount val="4"/>
                <c:pt idx="0">
                  <c:v>26.61</c:v>
                </c:pt>
                <c:pt idx="1">
                  <c:v>19.059999999999999</c:v>
                </c:pt>
                <c:pt idx="2">
                  <c:v>12.51</c:v>
                </c:pt>
                <c:pt idx="3">
                  <c:v>9.4</c:v>
                </c:pt>
              </c:numCache>
            </c:numRef>
          </c:xVal>
          <c:yVal>
            <c:numRef>
              <c:f>'viscous parameter_70PA'!$G$5:$G$8</c:f>
              <c:numCache>
                <c:formatCode>General</c:formatCode>
                <c:ptCount val="4"/>
                <c:pt idx="0">
                  <c:v>1.2</c:v>
                </c:pt>
                <c:pt idx="1">
                  <c:v>1.3</c:v>
                </c:pt>
                <c:pt idx="2">
                  <c:v>1.3</c:v>
                </c:pt>
                <c:pt idx="3">
                  <c:v>1.2</c:v>
                </c:pt>
              </c:numCache>
            </c:numRef>
          </c:yVal>
          <c:smooth val="0"/>
          <c:extLst>
            <c:ext xmlns:c16="http://schemas.microsoft.com/office/drawing/2014/chart" uri="{C3380CC4-5D6E-409C-BE32-E72D297353CC}">
              <c16:uniqueId val="{0000000C-E946-4784-A5BB-A4EBB3D366BA}"/>
            </c:ext>
          </c:extLst>
        </c:ser>
        <c:ser>
          <c:idx val="22"/>
          <c:order val="13"/>
          <c:tx>
            <c:strRef>
              <c:f>'viscous parameter_70PA'!$H$3</c:f>
              <c:strCache>
                <c:ptCount val="1"/>
                <c:pt idx="0">
                  <c:v>70PA_silica_2_FFT3</c:v>
                </c:pt>
              </c:strCache>
            </c:strRef>
          </c:tx>
          <c:spPr>
            <a:ln w="19050">
              <a:noFill/>
            </a:ln>
          </c:spPr>
          <c:marker>
            <c:symbol val="square"/>
            <c:size val="5"/>
            <c:spPr>
              <a:solidFill>
                <a:srgbClr val="4F81BD">
                  <a:lumMod val="75000"/>
                </a:srgbClr>
              </a:solidFill>
              <a:ln>
                <a:noFill/>
              </a:ln>
            </c:spPr>
          </c:marker>
          <c:xVal>
            <c:numRef>
              <c:f>'viscous parameter_70PA'!$H$5:$H$7</c:f>
              <c:numCache>
                <c:formatCode>General</c:formatCode>
                <c:ptCount val="3"/>
                <c:pt idx="0">
                  <c:v>20.88</c:v>
                </c:pt>
                <c:pt idx="1">
                  <c:v>16.010000000000002</c:v>
                </c:pt>
                <c:pt idx="2">
                  <c:v>10.86</c:v>
                </c:pt>
              </c:numCache>
            </c:numRef>
          </c:xVal>
          <c:yVal>
            <c:numRef>
              <c:f>'viscous parameter_70PA'!$I$5:$I$7</c:f>
              <c:numCache>
                <c:formatCode>General</c:formatCode>
                <c:ptCount val="3"/>
                <c:pt idx="0">
                  <c:v>1.2</c:v>
                </c:pt>
                <c:pt idx="1">
                  <c:v>1.2</c:v>
                </c:pt>
                <c:pt idx="2">
                  <c:v>1.3</c:v>
                </c:pt>
              </c:numCache>
            </c:numRef>
          </c:yVal>
          <c:smooth val="0"/>
          <c:extLst>
            <c:ext xmlns:c16="http://schemas.microsoft.com/office/drawing/2014/chart" uri="{C3380CC4-5D6E-409C-BE32-E72D297353CC}">
              <c16:uniqueId val="{0000000D-E946-4784-A5BB-A4EBB3D366BA}"/>
            </c:ext>
          </c:extLst>
        </c:ser>
        <c:ser>
          <c:idx val="23"/>
          <c:order val="14"/>
          <c:tx>
            <c:strRef>
              <c:f>'viscous parameter_70PA'!$J$3</c:f>
              <c:strCache>
                <c:ptCount val="1"/>
                <c:pt idx="0">
                  <c:v>70PA_silica_2_FFT4</c:v>
                </c:pt>
              </c:strCache>
            </c:strRef>
          </c:tx>
          <c:spPr>
            <a:ln w="19050">
              <a:noFill/>
            </a:ln>
          </c:spPr>
          <c:marker>
            <c:symbol val="x"/>
            <c:size val="4"/>
            <c:spPr>
              <a:noFill/>
              <a:ln w="9525">
                <a:solidFill>
                  <a:srgbClr val="4F81BD">
                    <a:lumMod val="75000"/>
                  </a:srgbClr>
                </a:solidFill>
              </a:ln>
            </c:spPr>
          </c:marker>
          <c:xVal>
            <c:numRef>
              <c:f>'viscous parameter_70PA'!$J$5:$J$7</c:f>
              <c:numCache>
                <c:formatCode>General</c:formatCode>
                <c:ptCount val="3"/>
                <c:pt idx="0">
                  <c:v>28.42</c:v>
                </c:pt>
                <c:pt idx="1">
                  <c:v>20.010000000000002</c:v>
                </c:pt>
                <c:pt idx="2">
                  <c:v>13.31</c:v>
                </c:pt>
              </c:numCache>
            </c:numRef>
          </c:xVal>
          <c:yVal>
            <c:numRef>
              <c:f>'viscous parameter_70PA'!$K$5:$K$7</c:f>
              <c:numCache>
                <c:formatCode>General</c:formatCode>
                <c:ptCount val="3"/>
                <c:pt idx="0">
                  <c:v>1.4</c:v>
                </c:pt>
                <c:pt idx="1">
                  <c:v>1.6</c:v>
                </c:pt>
                <c:pt idx="2">
                  <c:v>1.8</c:v>
                </c:pt>
              </c:numCache>
            </c:numRef>
          </c:yVal>
          <c:smooth val="0"/>
          <c:extLst>
            <c:ext xmlns:c16="http://schemas.microsoft.com/office/drawing/2014/chart" uri="{C3380CC4-5D6E-409C-BE32-E72D297353CC}">
              <c16:uniqueId val="{0000000E-E946-4784-A5BB-A4EBB3D366BA}"/>
            </c:ext>
          </c:extLst>
        </c:ser>
        <c:ser>
          <c:idx val="24"/>
          <c:order val="15"/>
          <c:tx>
            <c:strRef>
              <c:f>'viscous parameter_70PA'!$M$3</c:f>
              <c:strCache>
                <c:ptCount val="1"/>
                <c:pt idx="0">
                  <c:v>70PA_silica_3_resonance</c:v>
                </c:pt>
              </c:strCache>
            </c:strRef>
          </c:tx>
          <c:spPr>
            <a:ln w="19050">
              <a:noFill/>
            </a:ln>
          </c:spPr>
          <c:marker>
            <c:symbol val="circle"/>
            <c:size val="5"/>
            <c:spPr>
              <a:noFill/>
              <a:ln w="9525">
                <a:solidFill>
                  <a:srgbClr val="4F81BD">
                    <a:lumMod val="75000"/>
                  </a:srgbClr>
                </a:solidFill>
              </a:ln>
            </c:spPr>
          </c:marker>
          <c:xVal>
            <c:numRef>
              <c:f>'viscous parameter_70PA'!$M$5:$M$26</c:f>
              <c:numCache>
                <c:formatCode>General</c:formatCode>
                <c:ptCount val="22"/>
                <c:pt idx="0">
                  <c:v>169.92</c:v>
                </c:pt>
                <c:pt idx="1">
                  <c:v>96.81</c:v>
                </c:pt>
                <c:pt idx="2">
                  <c:v>46.51</c:v>
                </c:pt>
                <c:pt idx="3">
                  <c:v>29.26</c:v>
                </c:pt>
                <c:pt idx="4">
                  <c:v>24.72</c:v>
                </c:pt>
                <c:pt idx="5">
                  <c:v>19.53</c:v>
                </c:pt>
                <c:pt idx="6">
                  <c:v>17.329999999999998</c:v>
                </c:pt>
                <c:pt idx="7">
                  <c:v>15.52</c:v>
                </c:pt>
                <c:pt idx="8">
                  <c:v>12.52</c:v>
                </c:pt>
                <c:pt idx="9">
                  <c:v>10.199999999999999</c:v>
                </c:pt>
                <c:pt idx="10">
                  <c:v>8.7899999999999991</c:v>
                </c:pt>
                <c:pt idx="11">
                  <c:v>6.96</c:v>
                </c:pt>
                <c:pt idx="12">
                  <c:v>5.54</c:v>
                </c:pt>
                <c:pt idx="13">
                  <c:v>4.13</c:v>
                </c:pt>
                <c:pt idx="14">
                  <c:v>3.54</c:v>
                </c:pt>
                <c:pt idx="15">
                  <c:v>2.87</c:v>
                </c:pt>
                <c:pt idx="16">
                  <c:v>2.42</c:v>
                </c:pt>
                <c:pt idx="17">
                  <c:v>2.08</c:v>
                </c:pt>
                <c:pt idx="18">
                  <c:v>1.86</c:v>
                </c:pt>
                <c:pt idx="19">
                  <c:v>1.71</c:v>
                </c:pt>
                <c:pt idx="20">
                  <c:v>1.69</c:v>
                </c:pt>
                <c:pt idx="21">
                  <c:v>1.66</c:v>
                </c:pt>
              </c:numCache>
            </c:numRef>
          </c:xVal>
          <c:yVal>
            <c:numRef>
              <c:f>'viscous parameter_70PA'!$N$5:$N$26</c:f>
              <c:numCache>
                <c:formatCode>General</c:formatCode>
                <c:ptCount val="22"/>
                <c:pt idx="0">
                  <c:v>0.84996948473933531</c:v>
                </c:pt>
                <c:pt idx="1">
                  <c:v>0.911432501804333</c:v>
                </c:pt>
                <c:pt idx="2">
                  <c:v>0.96571068098705626</c:v>
                </c:pt>
                <c:pt idx="3">
                  <c:v>1.0321962761660592</c:v>
                </c:pt>
                <c:pt idx="4">
                  <c:v>1.0399474444600723</c:v>
                </c:pt>
                <c:pt idx="5">
                  <c:v>1.1016356496211406</c:v>
                </c:pt>
                <c:pt idx="6">
                  <c:v>1.0949007805335327</c:v>
                </c:pt>
                <c:pt idx="7">
                  <c:v>1.1310973095305974</c:v>
                </c:pt>
                <c:pt idx="8">
                  <c:v>1.232919483107314</c:v>
                </c:pt>
                <c:pt idx="9">
                  <c:v>1.6769581973526169</c:v>
                </c:pt>
                <c:pt idx="10">
                  <c:v>2.4</c:v>
                </c:pt>
                <c:pt idx="11">
                  <c:v>2.8</c:v>
                </c:pt>
                <c:pt idx="12">
                  <c:v>4</c:v>
                </c:pt>
                <c:pt idx="13">
                  <c:v>5</c:v>
                </c:pt>
                <c:pt idx="14">
                  <c:v>23.420973680393757</c:v>
                </c:pt>
                <c:pt idx="15">
                  <c:v>58.684416817452572</c:v>
                </c:pt>
                <c:pt idx="16">
                  <c:v>91.237228756507363</c:v>
                </c:pt>
                <c:pt idx="17">
                  <c:v>120.93395311500102</c:v>
                </c:pt>
                <c:pt idx="18">
                  <c:v>191.78764799176204</c:v>
                </c:pt>
                <c:pt idx="19">
                  <c:v>220.68247204768485</c:v>
                </c:pt>
                <c:pt idx="20">
                  <c:v>206.63416459235208</c:v>
                </c:pt>
                <c:pt idx="21">
                  <c:v>277.63966573505917</c:v>
                </c:pt>
              </c:numCache>
            </c:numRef>
          </c:yVal>
          <c:smooth val="0"/>
          <c:extLst>
            <c:ext xmlns:c16="http://schemas.microsoft.com/office/drawing/2014/chart" uri="{C3380CC4-5D6E-409C-BE32-E72D297353CC}">
              <c16:uniqueId val="{0000000F-E946-4784-A5BB-A4EBB3D366BA}"/>
            </c:ext>
          </c:extLst>
        </c:ser>
        <c:ser>
          <c:idx val="25"/>
          <c:order val="16"/>
          <c:tx>
            <c:strRef>
              <c:f>'viscous parameter_70PA'!$O$3</c:f>
              <c:strCache>
                <c:ptCount val="1"/>
                <c:pt idx="0">
                  <c:v>70PA_silica_3_FFT1</c:v>
                </c:pt>
              </c:strCache>
            </c:strRef>
          </c:tx>
          <c:spPr>
            <a:ln w="19050">
              <a:noFill/>
            </a:ln>
          </c:spPr>
          <c:marker>
            <c:symbol val="triangle"/>
            <c:size val="4"/>
            <c:spPr>
              <a:noFill/>
              <a:ln w="9525">
                <a:solidFill>
                  <a:srgbClr val="4F81BD">
                    <a:lumMod val="75000"/>
                  </a:srgbClr>
                </a:solidFill>
              </a:ln>
            </c:spPr>
          </c:marker>
          <c:xVal>
            <c:numRef>
              <c:f>'viscous parameter_70PA'!$O$5:$O$10</c:f>
              <c:numCache>
                <c:formatCode>General</c:formatCode>
                <c:ptCount val="6"/>
                <c:pt idx="0">
                  <c:v>29.628579999999999</c:v>
                </c:pt>
                <c:pt idx="1">
                  <c:v>27.170860000000001</c:v>
                </c:pt>
                <c:pt idx="2">
                  <c:v>24.649989999999999</c:v>
                </c:pt>
                <c:pt idx="3">
                  <c:v>20.5121</c:v>
                </c:pt>
                <c:pt idx="4">
                  <c:v>16.461010000000002</c:v>
                </c:pt>
                <c:pt idx="5">
                  <c:v>11.9964</c:v>
                </c:pt>
              </c:numCache>
            </c:numRef>
          </c:xVal>
          <c:yVal>
            <c:numRef>
              <c:f>'viscous parameter_70PA'!$P$5:$P$10</c:f>
              <c:numCache>
                <c:formatCode>General</c:formatCode>
                <c:ptCount val="6"/>
                <c:pt idx="0">
                  <c:v>1.4</c:v>
                </c:pt>
                <c:pt idx="1">
                  <c:v>1.4</c:v>
                </c:pt>
                <c:pt idx="2">
                  <c:v>1.2</c:v>
                </c:pt>
                <c:pt idx="3">
                  <c:v>1.3</c:v>
                </c:pt>
                <c:pt idx="4">
                  <c:v>1.3</c:v>
                </c:pt>
                <c:pt idx="5">
                  <c:v>1.4</c:v>
                </c:pt>
              </c:numCache>
            </c:numRef>
          </c:yVal>
          <c:smooth val="0"/>
          <c:extLst>
            <c:ext xmlns:c16="http://schemas.microsoft.com/office/drawing/2014/chart" uri="{C3380CC4-5D6E-409C-BE32-E72D297353CC}">
              <c16:uniqueId val="{00000010-E946-4784-A5BB-A4EBB3D366BA}"/>
            </c:ext>
          </c:extLst>
        </c:ser>
        <c:ser>
          <c:idx val="26"/>
          <c:order val="17"/>
          <c:tx>
            <c:strRef>
              <c:f>'viscous parameter_70PA'!$Q$3</c:f>
              <c:strCache>
                <c:ptCount val="1"/>
                <c:pt idx="0">
                  <c:v>70PA_silica_3_FFT2</c:v>
                </c:pt>
              </c:strCache>
            </c:strRef>
          </c:tx>
          <c:spPr>
            <a:ln w="19050">
              <a:noFill/>
            </a:ln>
          </c:spPr>
          <c:marker>
            <c:symbol val="diamond"/>
            <c:size val="4"/>
            <c:spPr>
              <a:noFill/>
              <a:ln w="9525">
                <a:solidFill>
                  <a:srgbClr val="4F81BD">
                    <a:lumMod val="75000"/>
                  </a:srgbClr>
                </a:solidFill>
              </a:ln>
            </c:spPr>
          </c:marker>
          <c:xVal>
            <c:numRef>
              <c:f>'viscous parameter_70PA'!$Q$5:$Q$7</c:f>
              <c:numCache>
                <c:formatCode>General</c:formatCode>
                <c:ptCount val="3"/>
                <c:pt idx="0">
                  <c:v>27.586130000000001</c:v>
                </c:pt>
                <c:pt idx="1">
                  <c:v>19.741129999999998</c:v>
                </c:pt>
                <c:pt idx="2">
                  <c:v>13.10871</c:v>
                </c:pt>
              </c:numCache>
            </c:numRef>
          </c:xVal>
          <c:yVal>
            <c:numRef>
              <c:f>'viscous parameter_70PA'!$R$5:$R$7</c:f>
              <c:numCache>
                <c:formatCode>General</c:formatCode>
                <c:ptCount val="3"/>
                <c:pt idx="0">
                  <c:v>1.4</c:v>
                </c:pt>
                <c:pt idx="1">
                  <c:v>1.5</c:v>
                </c:pt>
                <c:pt idx="2">
                  <c:v>1.5</c:v>
                </c:pt>
              </c:numCache>
            </c:numRef>
          </c:yVal>
          <c:smooth val="0"/>
          <c:extLst>
            <c:ext xmlns:c16="http://schemas.microsoft.com/office/drawing/2014/chart" uri="{C3380CC4-5D6E-409C-BE32-E72D297353CC}">
              <c16:uniqueId val="{00000011-E946-4784-A5BB-A4EBB3D366BA}"/>
            </c:ext>
          </c:extLst>
        </c:ser>
        <c:ser>
          <c:idx val="27"/>
          <c:order val="18"/>
          <c:tx>
            <c:strRef>
              <c:f>'viscous parameter_70PA'!$S$3</c:f>
              <c:strCache>
                <c:ptCount val="1"/>
                <c:pt idx="0">
                  <c:v>70PA_silica_3_FFT3</c:v>
                </c:pt>
              </c:strCache>
            </c:strRef>
          </c:tx>
          <c:spPr>
            <a:ln w="19050">
              <a:noFill/>
            </a:ln>
          </c:spPr>
          <c:marker>
            <c:symbol val="square"/>
            <c:size val="4"/>
            <c:spPr>
              <a:noFill/>
              <a:ln w="9525">
                <a:solidFill>
                  <a:srgbClr val="4F81BD">
                    <a:lumMod val="75000"/>
                  </a:srgbClr>
                </a:solidFill>
              </a:ln>
            </c:spPr>
          </c:marker>
          <c:xVal>
            <c:numRef>
              <c:f>'viscous parameter_70PA'!$S$5:$S$7</c:f>
              <c:numCache>
                <c:formatCode>General</c:formatCode>
                <c:ptCount val="3"/>
                <c:pt idx="0">
                  <c:v>25.794689999999999</c:v>
                </c:pt>
                <c:pt idx="1">
                  <c:v>17.92989</c:v>
                </c:pt>
                <c:pt idx="2">
                  <c:v>10.307639999999999</c:v>
                </c:pt>
              </c:numCache>
            </c:numRef>
          </c:xVal>
          <c:yVal>
            <c:numRef>
              <c:f>'viscous parameter_70PA'!$T$5:$T$7</c:f>
              <c:numCache>
                <c:formatCode>General</c:formatCode>
                <c:ptCount val="3"/>
                <c:pt idx="0">
                  <c:v>1.5</c:v>
                </c:pt>
                <c:pt idx="1">
                  <c:v>1.35</c:v>
                </c:pt>
                <c:pt idx="2">
                  <c:v>1.5</c:v>
                </c:pt>
              </c:numCache>
            </c:numRef>
          </c:yVal>
          <c:smooth val="0"/>
          <c:extLst>
            <c:ext xmlns:c16="http://schemas.microsoft.com/office/drawing/2014/chart" uri="{C3380CC4-5D6E-409C-BE32-E72D297353CC}">
              <c16:uniqueId val="{00000012-E946-4784-A5BB-A4EBB3D366BA}"/>
            </c:ext>
          </c:extLst>
        </c:ser>
        <c:ser>
          <c:idx val="28"/>
          <c:order val="19"/>
          <c:tx>
            <c:strRef>
              <c:f>'viscous parameter_70PA'!$U$3</c:f>
              <c:strCache>
                <c:ptCount val="1"/>
                <c:pt idx="0">
                  <c:v>70PA_silica_3_FFT4</c:v>
                </c:pt>
              </c:strCache>
            </c:strRef>
          </c:tx>
          <c:spPr>
            <a:ln w="19050">
              <a:noFill/>
            </a:ln>
          </c:spPr>
          <c:marker>
            <c:symbol val="star"/>
            <c:size val="3"/>
            <c:spPr>
              <a:noFill/>
              <a:ln w="9525">
                <a:solidFill>
                  <a:srgbClr val="4F81BD">
                    <a:lumMod val="75000"/>
                  </a:srgbClr>
                </a:solidFill>
              </a:ln>
            </c:spPr>
          </c:marker>
          <c:xVal>
            <c:numRef>
              <c:f>'viscous parameter_70PA'!$U$5:$U$8</c:f>
              <c:numCache>
                <c:formatCode>General</c:formatCode>
                <c:ptCount val="4"/>
                <c:pt idx="0">
                  <c:v>21.64789</c:v>
                </c:pt>
                <c:pt idx="1">
                  <c:v>16.506229999999999</c:v>
                </c:pt>
                <c:pt idx="2">
                  <c:v>12.91642</c:v>
                </c:pt>
                <c:pt idx="3">
                  <c:v>10.47635</c:v>
                </c:pt>
              </c:numCache>
            </c:numRef>
          </c:xVal>
          <c:yVal>
            <c:numRef>
              <c:f>'viscous parameter_70PA'!$V$5:$V$8</c:f>
              <c:numCache>
                <c:formatCode>General</c:formatCode>
                <c:ptCount val="4"/>
                <c:pt idx="0">
                  <c:v>1.4</c:v>
                </c:pt>
                <c:pt idx="1">
                  <c:v>1.3</c:v>
                </c:pt>
                <c:pt idx="2">
                  <c:v>1.8</c:v>
                </c:pt>
                <c:pt idx="3">
                  <c:v>1</c:v>
                </c:pt>
              </c:numCache>
            </c:numRef>
          </c:yVal>
          <c:smooth val="0"/>
          <c:extLst>
            <c:ext xmlns:c16="http://schemas.microsoft.com/office/drawing/2014/chart" uri="{C3380CC4-5D6E-409C-BE32-E72D297353CC}">
              <c16:uniqueId val="{00000013-E946-4784-A5BB-A4EBB3D366BA}"/>
            </c:ext>
          </c:extLst>
        </c:ser>
        <c:ser>
          <c:idx val="0"/>
          <c:order val="20"/>
          <c:tx>
            <c:strRef>
              <c:f>'viscous parameter_GDD'!$B$3</c:f>
              <c:strCache>
                <c:ptCount val="1"/>
                <c:pt idx="0">
                  <c:v>GDD_silica_6_resonance</c:v>
                </c:pt>
              </c:strCache>
            </c:strRef>
          </c:tx>
          <c:spPr>
            <a:ln w="19050">
              <a:noFill/>
            </a:ln>
          </c:spPr>
          <c:marker>
            <c:symbol val="circle"/>
            <c:size val="5"/>
            <c:spPr>
              <a:solidFill>
                <a:srgbClr val="33CC33"/>
              </a:solidFill>
              <a:ln w="6350">
                <a:noFill/>
              </a:ln>
            </c:spPr>
          </c:marker>
          <c:xVal>
            <c:numRef>
              <c:f>'viscous parameter_GDD'!$B$5:$B$25</c:f>
              <c:numCache>
                <c:formatCode>General</c:formatCode>
                <c:ptCount val="21"/>
                <c:pt idx="0">
                  <c:v>142.83000000000001</c:v>
                </c:pt>
                <c:pt idx="1">
                  <c:v>90.74</c:v>
                </c:pt>
                <c:pt idx="2">
                  <c:v>43.92</c:v>
                </c:pt>
                <c:pt idx="3">
                  <c:v>27.49</c:v>
                </c:pt>
                <c:pt idx="4">
                  <c:v>23.57</c:v>
                </c:pt>
                <c:pt idx="5">
                  <c:v>16</c:v>
                </c:pt>
                <c:pt idx="6">
                  <c:v>14.01</c:v>
                </c:pt>
                <c:pt idx="7">
                  <c:v>12.57</c:v>
                </c:pt>
                <c:pt idx="8">
                  <c:v>5.22</c:v>
                </c:pt>
                <c:pt idx="9">
                  <c:v>3.93</c:v>
                </c:pt>
                <c:pt idx="10">
                  <c:v>3.34</c:v>
                </c:pt>
                <c:pt idx="11">
                  <c:v>3.16</c:v>
                </c:pt>
                <c:pt idx="12">
                  <c:v>3.28</c:v>
                </c:pt>
                <c:pt idx="13">
                  <c:v>3.24</c:v>
                </c:pt>
                <c:pt idx="14">
                  <c:v>3.06</c:v>
                </c:pt>
                <c:pt idx="15">
                  <c:v>10.49</c:v>
                </c:pt>
                <c:pt idx="16">
                  <c:v>5.44</c:v>
                </c:pt>
              </c:numCache>
            </c:numRef>
          </c:xVal>
          <c:yVal>
            <c:numRef>
              <c:f>'viscous parameter_GDD'!$C$5:$C$25</c:f>
              <c:numCache>
                <c:formatCode>General</c:formatCode>
                <c:ptCount val="21"/>
                <c:pt idx="0">
                  <c:v>2.9848599999999998</c:v>
                </c:pt>
                <c:pt idx="1">
                  <c:v>3.12323</c:v>
                </c:pt>
                <c:pt idx="2">
                  <c:v>3.036</c:v>
                </c:pt>
                <c:pt idx="3">
                  <c:v>4.2636200000000004</c:v>
                </c:pt>
                <c:pt idx="4">
                  <c:v>4.3521900000000002</c:v>
                </c:pt>
                <c:pt idx="5">
                  <c:v>4.5855499999999996</c:v>
                </c:pt>
                <c:pt idx="6">
                  <c:v>4.9638400000000003</c:v>
                </c:pt>
                <c:pt idx="7">
                  <c:v>4.5573300000000003</c:v>
                </c:pt>
                <c:pt idx="8">
                  <c:v>7</c:v>
                </c:pt>
                <c:pt idx="9">
                  <c:v>19.389900000000001</c:v>
                </c:pt>
                <c:pt idx="10">
                  <c:v>45</c:v>
                </c:pt>
                <c:pt idx="11">
                  <c:v>60</c:v>
                </c:pt>
                <c:pt idx="12">
                  <c:v>70</c:v>
                </c:pt>
                <c:pt idx="13">
                  <c:v>92</c:v>
                </c:pt>
                <c:pt idx="14">
                  <c:v>95</c:v>
                </c:pt>
                <c:pt idx="15">
                  <c:v>4.9992099999999997</c:v>
                </c:pt>
                <c:pt idx="16">
                  <c:v>8</c:v>
                </c:pt>
              </c:numCache>
            </c:numRef>
          </c:yVal>
          <c:smooth val="0"/>
          <c:extLst>
            <c:ext xmlns:c16="http://schemas.microsoft.com/office/drawing/2014/chart" uri="{C3380CC4-5D6E-409C-BE32-E72D297353CC}">
              <c16:uniqueId val="{00000014-E946-4784-A5BB-A4EBB3D366BA}"/>
            </c:ext>
          </c:extLst>
        </c:ser>
        <c:ser>
          <c:idx val="5"/>
          <c:order val="21"/>
          <c:tx>
            <c:strRef>
              <c:f>'viscous parameter_GDD'!$M$3</c:f>
              <c:strCache>
                <c:ptCount val="1"/>
                <c:pt idx="0">
                  <c:v>GDD_silica_5_resonance</c:v>
                </c:pt>
              </c:strCache>
            </c:strRef>
          </c:tx>
          <c:spPr>
            <a:ln w="19050">
              <a:noFill/>
            </a:ln>
          </c:spPr>
          <c:marker>
            <c:symbol val="circle"/>
            <c:size val="5"/>
            <c:spPr>
              <a:noFill/>
              <a:ln w="9525">
                <a:solidFill>
                  <a:srgbClr val="33CC33"/>
                </a:solidFill>
              </a:ln>
            </c:spPr>
          </c:marker>
          <c:xVal>
            <c:numRef>
              <c:f>'viscous parameter_GDD'!$M$5:$M$28</c:f>
              <c:numCache>
                <c:formatCode>General</c:formatCode>
                <c:ptCount val="24"/>
                <c:pt idx="0">
                  <c:v>154.94999999999999</c:v>
                </c:pt>
                <c:pt idx="1">
                  <c:v>84.74</c:v>
                </c:pt>
                <c:pt idx="2">
                  <c:v>46.75</c:v>
                </c:pt>
                <c:pt idx="3">
                  <c:v>26.95</c:v>
                </c:pt>
                <c:pt idx="4">
                  <c:v>21.91</c:v>
                </c:pt>
                <c:pt idx="5">
                  <c:v>16.41</c:v>
                </c:pt>
                <c:pt idx="6">
                  <c:v>14.35</c:v>
                </c:pt>
                <c:pt idx="7">
                  <c:v>10.82</c:v>
                </c:pt>
                <c:pt idx="8">
                  <c:v>7.51</c:v>
                </c:pt>
                <c:pt idx="9">
                  <c:v>6.13</c:v>
                </c:pt>
                <c:pt idx="10">
                  <c:v>4.7699999999999996</c:v>
                </c:pt>
                <c:pt idx="11">
                  <c:v>4.49</c:v>
                </c:pt>
                <c:pt idx="12">
                  <c:v>4.01</c:v>
                </c:pt>
                <c:pt idx="13">
                  <c:v>3.99</c:v>
                </c:pt>
                <c:pt idx="14">
                  <c:v>3.84</c:v>
                </c:pt>
                <c:pt idx="15">
                  <c:v>3.71</c:v>
                </c:pt>
                <c:pt idx="16">
                  <c:v>3.72</c:v>
                </c:pt>
                <c:pt idx="17">
                  <c:v>3.72</c:v>
                </c:pt>
                <c:pt idx="18">
                  <c:v>3.69</c:v>
                </c:pt>
                <c:pt idx="19">
                  <c:v>3.84</c:v>
                </c:pt>
                <c:pt idx="20">
                  <c:v>3.83</c:v>
                </c:pt>
                <c:pt idx="21">
                  <c:v>3.86</c:v>
                </c:pt>
                <c:pt idx="22">
                  <c:v>3.72</c:v>
                </c:pt>
                <c:pt idx="23">
                  <c:v>3.8</c:v>
                </c:pt>
              </c:numCache>
            </c:numRef>
          </c:xVal>
          <c:yVal>
            <c:numRef>
              <c:f>'viscous parameter_GDD'!$N$5:$N$28</c:f>
              <c:numCache>
                <c:formatCode>General</c:formatCode>
                <c:ptCount val="24"/>
                <c:pt idx="0">
                  <c:v>4.6342169999999996</c:v>
                </c:pt>
                <c:pt idx="1">
                  <c:v>5.0984400000000001</c:v>
                </c:pt>
                <c:pt idx="2">
                  <c:v>5.6876829999999998</c:v>
                </c:pt>
                <c:pt idx="3">
                  <c:v>6.3412759999999997</c:v>
                </c:pt>
                <c:pt idx="4">
                  <c:v>5.4156050000000002</c:v>
                </c:pt>
                <c:pt idx="5">
                  <c:v>5.6314339999999996</c:v>
                </c:pt>
                <c:pt idx="6">
                  <c:v>6.0177800000000001</c:v>
                </c:pt>
                <c:pt idx="7">
                  <c:v>6.2643089999999999</c:v>
                </c:pt>
                <c:pt idx="8">
                  <c:v>6.3353510000000002</c:v>
                </c:pt>
                <c:pt idx="9">
                  <c:v>7.1812329999999998</c:v>
                </c:pt>
                <c:pt idx="10">
                  <c:v>7.8280940000000001</c:v>
                </c:pt>
                <c:pt idx="11">
                  <c:v>8.3787889999999994</c:v>
                </c:pt>
                <c:pt idx="12">
                  <c:v>10.275829999999999</c:v>
                </c:pt>
                <c:pt idx="13">
                  <c:v>10.096769999999999</c:v>
                </c:pt>
                <c:pt idx="14">
                  <c:v>20</c:v>
                </c:pt>
                <c:pt idx="15">
                  <c:v>26.265989999999999</c:v>
                </c:pt>
                <c:pt idx="16">
                  <c:v>27.193100000000001</c:v>
                </c:pt>
                <c:pt idx="17">
                  <c:v>35.105510000000002</c:v>
                </c:pt>
                <c:pt idx="18">
                  <c:v>38.76623</c:v>
                </c:pt>
                <c:pt idx="19">
                  <c:v>57.732959999999999</c:v>
                </c:pt>
                <c:pt idx="20">
                  <c:v>51.623890000000003</c:v>
                </c:pt>
                <c:pt idx="21">
                  <c:v>53.792290000000001</c:v>
                </c:pt>
                <c:pt idx="22">
                  <c:v>55.025570000000002</c:v>
                </c:pt>
                <c:pt idx="23">
                  <c:v>56.280250000000002</c:v>
                </c:pt>
              </c:numCache>
            </c:numRef>
          </c:yVal>
          <c:smooth val="0"/>
          <c:extLst>
            <c:ext xmlns:c16="http://schemas.microsoft.com/office/drawing/2014/chart" uri="{C3380CC4-5D6E-409C-BE32-E72D297353CC}">
              <c16:uniqueId val="{00000015-E946-4784-A5BB-A4EBB3D366BA}"/>
            </c:ext>
          </c:extLst>
        </c:ser>
        <c:dLbls>
          <c:showLegendKey val="0"/>
          <c:showVal val="0"/>
          <c:showCatName val="0"/>
          <c:showSerName val="0"/>
          <c:showPercent val="0"/>
          <c:showBubbleSize val="0"/>
        </c:dLbls>
        <c:axId val="140147712"/>
        <c:axId val="160826496"/>
      </c:scatterChart>
      <c:valAx>
        <c:axId val="140147712"/>
        <c:scaling>
          <c:orientation val="minMax"/>
          <c:max val="25"/>
          <c:min val="0"/>
        </c:scaling>
        <c:delete val="0"/>
        <c:axPos val="b"/>
        <c:numFmt formatCode="General" sourceLinked="1"/>
        <c:majorTickMark val="in"/>
        <c:minorTickMark val="in"/>
        <c:tickLblPos val="nextTo"/>
        <c:spPr>
          <a:noFill/>
          <a:ln w="9525" cap="flat" cmpd="sng" algn="ctr">
            <a:solidFill>
              <a:sysClr val="windowText" lastClr="000000"/>
            </a:solidFill>
            <a:round/>
          </a:ln>
          <a:effectLst/>
        </c:spPr>
        <c:txPr>
          <a:bodyPr rot="0" vert="horz"/>
          <a:lstStyle/>
          <a:p>
            <a:pPr>
              <a:defRPr/>
            </a:pPr>
            <a:endParaRPr lang="ja-JP"/>
          </a:p>
        </c:txPr>
        <c:crossAx val="160826496"/>
        <c:crossesAt val="1.0000000000000002E-3"/>
        <c:crossBetween val="midCat"/>
        <c:majorUnit val="10"/>
        <c:minorUnit val="1"/>
      </c:valAx>
      <c:valAx>
        <c:axId val="160826496"/>
        <c:scaling>
          <c:logBase val="10"/>
          <c:orientation val="minMax"/>
          <c:max val="50000"/>
          <c:min val="1.0000000000000002E-3"/>
        </c:scaling>
        <c:delete val="0"/>
        <c:axPos val="l"/>
        <c:numFmt formatCode="General" sourceLinked="1"/>
        <c:majorTickMark val="in"/>
        <c:minorTickMark val="in"/>
        <c:tickLblPos val="nextTo"/>
        <c:spPr>
          <a:noFill/>
          <a:ln w="9525" cap="flat" cmpd="sng" algn="ctr">
            <a:solidFill>
              <a:sysClr val="windowText" lastClr="000000"/>
            </a:solidFill>
            <a:round/>
          </a:ln>
          <a:effectLst/>
        </c:spPr>
        <c:txPr>
          <a:bodyPr rot="-60000000" vert="horz"/>
          <a:lstStyle/>
          <a:p>
            <a:pPr>
              <a:defRPr/>
            </a:pPr>
            <a:endParaRPr lang="ja-JP"/>
          </a:p>
        </c:txPr>
        <c:crossAx val="140147712"/>
        <c:crossesAt val="0"/>
        <c:crossBetween val="midCat"/>
        <c:majorUnit val="100"/>
        <c:minorUnit val="100"/>
      </c:valAx>
      <c:spPr>
        <a:noFill/>
        <a:ln w="25400">
          <a:noFill/>
        </a:ln>
      </c:spPr>
    </c:plotArea>
    <c:plotVisOnly val="1"/>
    <c:dispBlanksAs val="gap"/>
    <c:showDLblsOverMax val="0"/>
  </c:chart>
  <c:spPr>
    <a:noFill/>
    <a:ln w="9525" cap="flat" cmpd="sng" algn="ctr">
      <a:noFill/>
      <a:round/>
    </a:ln>
    <a:effectLst/>
  </c:spPr>
  <c:txPr>
    <a:bodyPr/>
    <a:lstStyle/>
    <a:p>
      <a:pPr>
        <a:defRPr sz="1050" b="0">
          <a:latin typeface="Arial" panose="020B0604020202020204" pitchFamily="34" charset="0"/>
          <a:cs typeface="Arial" panose="020B0604020202020204" pitchFamily="34" charset="0"/>
        </a:defRPr>
      </a:pPr>
      <a:endParaRPr lang="ja-JP"/>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vl1pPr>
          </a:lstStyle>
          <a:p>
            <a:fld id="{13954E7B-B887-4A2F-B632-C5C1E633225F}" type="datetimeFigureOut">
              <a:rPr kumimoji="1" lang="ja-JP" altLang="en-US" smtClean="0"/>
              <a:t>2022/8/18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vl1pPr>
          </a:lstStyle>
          <a:p>
            <a:fld id="{8C654FDB-074D-4A58-B24E-5B7A125918B3}" type="slidenum">
              <a:rPr kumimoji="1" lang="ja-JP" altLang="en-US" smtClean="0"/>
              <a:t>‹#›</a:t>
            </a:fld>
            <a:endParaRPr kumimoji="1" lang="ja-JP" altLang="en-US"/>
          </a:p>
        </p:txBody>
      </p:sp>
    </p:spTree>
    <p:extLst>
      <p:ext uri="{BB962C8B-B14F-4D97-AF65-F5344CB8AC3E}">
        <p14:creationId xmlns:p14="http://schemas.microsoft.com/office/powerpoint/2010/main" val="27559084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0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968368-0427-411F-B021-7EFE4DC8BC8D}"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325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FB454E-7156-4566-ABF9-CBC934223A02}"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4823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8325F1C-4639-4B2B-BA70-F2D5A5010626}"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823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E20AE81-6EC3-4BF2-8094-064E9EAC2F9B}"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9850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470F3-9746-4E0D-9805-794EEE70C045}"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065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294011D-B5AB-4F0D-9C4D-04866D32AC35}"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940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DD93C6-2252-4355-8B19-6D0AC1409350}"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837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32F23E1-CECA-4E24-91BA-95A6D09C778E}"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788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6C25334-99B6-4854-955D-2C07CA4521ED}"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7667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1F36A1-1C87-4989-938C-33B16330DB54}"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1070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9F316C8-E53F-4772-AD40-19C71049F637}" type="datetime1">
              <a:rPr lang="ja-JP" altLang="en-US" smtClean="0">
                <a:solidFill>
                  <a:prstClr val="black">
                    <a:tint val="75000"/>
                  </a:prstClr>
                </a:solidFill>
              </a:rPr>
              <a:pPr/>
              <a:t>2022/8/18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8023768-18A7-D94B-8D11-57FD6CE2A2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78459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9" name="正方形/長方形 38"/>
          <p:cNvSpPr/>
          <p:nvPr userDrawn="1"/>
        </p:nvSpPr>
        <p:spPr>
          <a:xfrm>
            <a:off x="72000" y="549360"/>
            <a:ext cx="9000000" cy="619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22"/>
          <p:cNvSpPr txBox="1">
            <a:spLocks noChangeArrowheads="1"/>
          </p:cNvSpPr>
          <p:nvPr userDrawn="1"/>
        </p:nvSpPr>
        <p:spPr bwMode="auto">
          <a:xfrm>
            <a:off x="72000" y="0"/>
            <a:ext cx="6120000" cy="144000"/>
          </a:xfrm>
          <a:prstGeom prst="rect">
            <a:avLst/>
          </a:prstGeom>
          <a:noFill/>
          <a:ln>
            <a:noFill/>
          </a:ln>
        </p:spPr>
        <p:txBody>
          <a:bodyPr rot="0" vert="horz" wrap="none" lIns="36000" tIns="8890" rIns="36000" bIns="8890" anchor="t" anchorCtr="0" upright="1">
            <a:no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sz="700" b="0" i="0" u="none" strike="noStrike" kern="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Network Joint Research Center for Materials and Devices / </a:t>
            </a:r>
            <a:r>
              <a:rPr kumimoji="1" lang="en-US" altLang="ja-JP" sz="700" dirty="0">
                <a:solidFill>
                  <a:schemeClr val="bg1"/>
                </a:solidFill>
              </a:rPr>
              <a:t>Crossover Alliance to Create the future with People, Intelligence and Materials</a:t>
            </a:r>
            <a:endParaRPr kumimoji="1" lang="ja-JP" altLang="en-US" sz="700" b="0" i="0" u="none" strike="noStrike" kern="100" cap="none" spc="0" normalizeH="0" baseline="0" noProof="0" dirty="0">
              <a:ln>
                <a:noFill/>
              </a:ln>
              <a:solidFill>
                <a:prstClr val="white"/>
              </a:solidFill>
              <a:effectLst/>
              <a:uLnTx/>
              <a:uFillTx/>
              <a:latin typeface="Segoe UI" panose="020B0502040204020203" pitchFamily="34" charset="0"/>
              <a:ea typeface="ＭＳ 明朝" panose="02020609040205080304" pitchFamily="17" charset="-128"/>
              <a:cs typeface="Segoe UI" panose="020B0502040204020203" pitchFamily="34" charset="0"/>
            </a:endParaRPr>
          </a:p>
        </p:txBody>
      </p:sp>
      <p:sp>
        <p:nvSpPr>
          <p:cNvPr id="41" name="テキスト ボックス 13"/>
          <p:cNvSpPr txBox="1">
            <a:spLocks noChangeArrowheads="1"/>
          </p:cNvSpPr>
          <p:nvPr userDrawn="1"/>
        </p:nvSpPr>
        <p:spPr bwMode="auto">
          <a:xfrm>
            <a:off x="4124325" y="6741360"/>
            <a:ext cx="4947675" cy="126000"/>
          </a:xfrm>
          <a:prstGeom prst="rect">
            <a:avLst/>
          </a:prstGeom>
          <a:noFill/>
          <a:ln>
            <a:noFill/>
          </a:ln>
        </p:spPr>
        <p:txBody>
          <a:bodyPr rot="0" vert="horz" wrap="square" lIns="0" tIns="8890" rIns="0" bIns="8890" anchor="ctr" anchorCtr="0" upright="1">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5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物質・デバイス領域共同研究拠点</a:t>
            </a:r>
            <a:r>
              <a:rPr kumimoji="1" lang="en-US" sz="5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500" dirty="0">
                <a:solidFill>
                  <a:schemeClr val="bg1"/>
                </a:solidFill>
              </a:rPr>
              <a:t>人と知と物質で未来を創るクロスオーバーアライアンス　リサーチハイライト </a:t>
            </a:r>
            <a:r>
              <a:rPr kumimoji="1" lang="en-US" altLang="ja-JP" sz="500" b="0" i="0" u="none" strike="noStrike" kern="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Research Highlights</a:t>
            </a:r>
            <a:endParaRPr kumimoji="1" lang="ja-JP" altLang="en-US" sz="1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userDrawn="1"/>
        </p:nvSpPr>
        <p:spPr>
          <a:xfrm>
            <a:off x="72000" y="1844824"/>
            <a:ext cx="9000000" cy="72000"/>
          </a:xfrm>
          <a:prstGeom prst="rect">
            <a:avLst/>
          </a:prstGeom>
          <a:solidFill>
            <a:srgbClr val="0000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5166250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8B6F9D2-8BE1-4F87-AEB4-C3A8318E801D}" type="datetime1">
              <a:rPr lang="ja-JP" altLang="en-US" smtClean="0">
                <a:solidFill>
                  <a:prstClr val="black">
                    <a:tint val="75000"/>
                  </a:prstClr>
                </a:solidFill>
              </a:rPr>
              <a:pPr defTabSz="457200"/>
              <a:t>2022/8/18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8023768-18A7-D94B-8D11-57FD6CE2A224}" type="slidenum">
              <a:rPr lang="ja-JP" altLang="en-US" smtClean="0">
                <a:solidFill>
                  <a:prstClr val="black">
                    <a:tint val="75000"/>
                  </a:prstClr>
                </a:solidFill>
              </a:rPr>
              <a:pPr defTabSz="457200"/>
              <a:t>‹#›</a:t>
            </a:fld>
            <a:endParaRPr lang="ja-JP" altLang="en-US">
              <a:solidFill>
                <a:prstClr val="black">
                  <a:tint val="75000"/>
                </a:prstClr>
              </a:solidFill>
            </a:endParaRPr>
          </a:p>
        </p:txBody>
      </p:sp>
    </p:spTree>
    <p:extLst>
      <p:ext uri="{BB962C8B-B14F-4D97-AF65-F5344CB8AC3E}">
        <p14:creationId xmlns:p14="http://schemas.microsoft.com/office/powerpoint/2010/main" val="137317302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nken.osaka-u.ac.jp/Projects/Nano-MacroAlliance/dalliance.html" TargetMode="External"/><Relationship Id="rId2" Type="http://schemas.openxmlformats.org/officeDocument/2006/relationships/hyperlink" Target="https://five-star.sanken.osaka-u.ac.jp/highlights/" TargetMode="External"/><Relationship Id="rId1" Type="http://schemas.openxmlformats.org/officeDocument/2006/relationships/slideLayout" Target="../slideLayouts/slideLayout8.xml"/><Relationship Id="rId4" Type="http://schemas.openxmlformats.org/officeDocument/2006/relationships/hyperlink" Target="http://alliance.tagen.tohoku.ac.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hyperlink" Target="http://pubs.acs.org/journal/jacsat" TargetMode="Externa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emf"/><Relationship Id="rId7" Type="http://schemas.microsoft.com/office/2007/relationships/hdphoto" Target="../media/hdphoto1.wdp"/><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10" Type="http://schemas.openxmlformats.org/officeDocument/2006/relationships/image" Target="../media/image13.png"/><Relationship Id="rId4" Type="http://schemas.openxmlformats.org/officeDocument/2006/relationships/image" Target="../media/image9.emf"/><Relationship Id="rId9"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63671" y="2205447"/>
            <a:ext cx="8154443" cy="350823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1030565" y="248441"/>
            <a:ext cx="7082870" cy="523220"/>
          </a:xfrm>
          <a:prstGeom prst="rect">
            <a:avLst/>
          </a:prstGeom>
          <a:noFill/>
          <a:ln w="38100">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研究業績をアピールしてください</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725396" y="843661"/>
            <a:ext cx="799271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共同研究拠点及び</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または５研究所間アライアンス</a:t>
            </a:r>
            <a:r>
              <a:rPr kumimoji="1" lang="en-US" altLang="ja-JP" sz="1400" b="0" i="0" u="none" strike="noStrike" kern="1200" cap="none" spc="0" normalizeH="0" baseline="3000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利用による成果として　</a:t>
            </a:r>
            <a:b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インパクトファクター</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(IF)</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が３以上の雑誌等に発表されましたら、</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拠点本部リサーチハイライト登録申請担当（</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research-highlights@sanken.osaka-u.ac.jp</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）宛にお知らせください。</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当拠点ホームページに掲載、アピールさせていただきます。</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IF</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が評価基準として馴染まない分野の場合は </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IF</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以下でもお知らせ下さい）</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439256" y="2199188"/>
            <a:ext cx="8154444" cy="181588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提出様式</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次ページ以降にあるリサーチハイライト研究論文提出用テンプレートに準じて作成してください。</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1" i="0" u="wavyHeavy" strike="noStrike" kern="1200" cap="none" spc="0" normalizeH="0" baseline="0" noProof="0" dirty="0">
                <a:ln>
                  <a:noFill/>
                </a:ln>
                <a:solidFill>
                  <a:srgbClr val="FF0000"/>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wavyHeavy" strike="noStrike" kern="1200" cap="none" spc="0" normalizeH="0" baseline="0" noProof="0" dirty="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ホームページに掲載可能な著作権の問題の無い図表を使用してください。</a:t>
            </a:r>
            <a:endParaRPr kumimoji="1" lang="en-US" altLang="ja-JP" sz="1400" b="1" i="0" u="wavyHeavy" strike="noStrike" kern="1200" cap="none" spc="0" normalizeH="0" baseline="0" noProof="0" dirty="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掲載にあたって、レイアウト等を調整する場合があります。（内容は編集しません）</a:t>
            </a:r>
            <a:endParaRPr kumimoji="1" lang="en-US" altLang="ja-JP" sz="1400" b="0" i="0" u="none" strike="noStrike" kern="1200" cap="none" spc="0" normalizeH="0" baseline="0" noProof="0" dirty="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下記表を参考に選択してください。（下記の一つを選んでください。）</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拠点利用の先生方は分類Ｂ、Ｃ、</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D</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のいずれかを選択してください。</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参照：</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hlinkClick r:id="rId2"/>
              </a:rPr>
              <a:t>リサーチハイライト</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hlinkClick r:id="rId2"/>
              </a:rPr>
              <a:t>https://five-star.sanken.osaka-u.ac.jp/highlights/</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17715" y="5734345"/>
            <a:ext cx="881861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アライアンスとは</a:t>
            </a:r>
            <a:r>
              <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2010</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研究所（電子研、多元研、</a:t>
            </a:r>
            <a:r>
              <a:rPr kumimoji="1"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研究院</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化生研、産研、先導研）間で取組んでいる</a:t>
            </a:r>
            <a:endPar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大学の枠を超えた共同研究プロジェクトです。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参照：</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hlinkClick r:id="rId3"/>
              </a:rPr>
              <a:t>アライアンスホームページ</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hlinkClick r:id="rId4"/>
              </a:rPr>
              <a:t>http://alliance.tagen.tohoku.ac.jp/</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連携協定研究所：生体医歯工学共同研究拠点（東京医科歯科大生材研、東工大未来研、広大ナノデバイス・バイオ融合研、 </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静大電子工学研、放射線災害・医科学共同研究拠点（広大原医研、長崎大原研医療、ふくしま国際医療科学センター）</a:t>
            </a:r>
          </a:p>
        </p:txBody>
      </p:sp>
      <p:sp>
        <p:nvSpPr>
          <p:cNvPr id="3" name="正方形/長方形 2"/>
          <p:cNvSpPr/>
          <p:nvPr/>
        </p:nvSpPr>
        <p:spPr>
          <a:xfrm>
            <a:off x="1270442" y="701547"/>
            <a:ext cx="6696744"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aphicFrame>
        <p:nvGraphicFramePr>
          <p:cNvPr id="8" name="表 7"/>
          <p:cNvGraphicFramePr>
            <a:graphicFrameLocks noGrp="1"/>
          </p:cNvGraphicFramePr>
          <p:nvPr/>
        </p:nvGraphicFramePr>
        <p:xfrm>
          <a:off x="1163186" y="3978892"/>
          <a:ext cx="6804000" cy="1640160"/>
        </p:xfrm>
        <a:graphic>
          <a:graphicData uri="http://schemas.openxmlformats.org/drawingml/2006/table">
            <a:tbl>
              <a:tblPr firstRow="1" bandRow="1">
                <a:tableStyleId>{2D5ABB26-0587-4C30-8999-92F81FD0307C}</a:tableStyleId>
              </a:tblPr>
              <a:tblGrid>
                <a:gridCol w="885537">
                  <a:extLst>
                    <a:ext uri="{9D8B030D-6E8A-4147-A177-3AD203B41FA5}">
                      <a16:colId xmlns:a16="http://schemas.microsoft.com/office/drawing/2014/main" val="1336875498"/>
                    </a:ext>
                  </a:extLst>
                </a:gridCol>
                <a:gridCol w="5918463">
                  <a:extLst>
                    <a:ext uri="{9D8B030D-6E8A-4147-A177-3AD203B41FA5}">
                      <a16:colId xmlns:a16="http://schemas.microsoft.com/office/drawing/2014/main" val="3893443270"/>
                    </a:ext>
                  </a:extLst>
                </a:gridCol>
              </a:tblGrid>
              <a:tr h="263686">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複数研究所とのアライアンス</a:t>
                      </a:r>
                      <a:r>
                        <a:rPr lang="en-US" altLang="ja-JP" sz="1400" b="0" baseline="30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共同研究（緩やかな連携協定先</a:t>
                      </a:r>
                      <a:r>
                        <a:rPr lang="en-US" altLang="ja-JP" sz="1400" b="0" baseline="30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含む）</a:t>
                      </a:r>
                      <a:endParaRPr lang="en-US" altLang="ja-JP"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1F3FF"/>
                    </a:solidFill>
                  </a:tcPr>
                </a:tc>
                <a:extLst>
                  <a:ext uri="{0D108BD9-81ED-4DB2-BD59-A6C34878D82A}">
                    <a16:rowId xmlns:a16="http://schemas.microsoft.com/office/drawing/2014/main" val="2903485507"/>
                  </a:ext>
                </a:extLst>
              </a:tr>
              <a:tr h="263686">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複数研究所とのアライアンス共同研究（緩やかな連携協定先含む）　</a:t>
                      </a:r>
                      <a:endParaRPr lang="en-US" altLang="ja-JP" sz="1400" b="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拠点利用者</a:t>
                      </a:r>
                      <a:r>
                        <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との共同研究</a:t>
                      </a:r>
                      <a:endParaRPr kumimoji="1" lang="en-US" altLang="ja-JP"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AB"/>
                    </a:solidFill>
                  </a:tcPr>
                </a:tc>
                <a:extLst>
                  <a:ext uri="{0D108BD9-81ED-4DB2-BD59-A6C34878D82A}">
                    <a16:rowId xmlns:a16="http://schemas.microsoft.com/office/drawing/2014/main" val="2590958319"/>
                  </a:ext>
                </a:extLst>
              </a:tr>
              <a:tr h="263686">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単独研究所と</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拠点利用者</a:t>
                      </a:r>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との共同研究</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9B9"/>
                    </a:solidFill>
                  </a:tcPr>
                </a:tc>
                <a:extLst>
                  <a:ext uri="{0D108BD9-81ED-4DB2-BD59-A6C34878D82A}">
                    <a16:rowId xmlns:a16="http://schemas.microsoft.com/office/drawing/2014/main" val="2560338763"/>
                  </a:ext>
                </a:extLst>
              </a:tr>
              <a:tr h="193424">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D</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拠点利用者</a:t>
                      </a:r>
                      <a:r>
                        <a:rPr lang="ja-JP" altLang="en-US" sz="1400" b="0" dirty="0">
                          <a:latin typeface="メイリオ" panose="020B0604030504040204" pitchFamily="50" charset="-128"/>
                          <a:ea typeface="メイリオ" panose="020B0604030504040204" pitchFamily="50" charset="-128"/>
                          <a:cs typeface="メイリオ" panose="020B0604030504040204" pitchFamily="50" charset="-128"/>
                        </a:rPr>
                        <a:t>の論文</a:t>
                      </a:r>
                      <a:r>
                        <a:rPr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（当拠点への謝辞ありのもの）</a:t>
                      </a:r>
                      <a:endParaRPr lang="en-US" altLang="ja-JP"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1FFC1"/>
                    </a:solidFill>
                  </a:tcPr>
                </a:tc>
                <a:extLst>
                  <a:ext uri="{0D108BD9-81ED-4DB2-BD59-A6C34878D82A}">
                    <a16:rowId xmlns:a16="http://schemas.microsoft.com/office/drawing/2014/main" val="3312539139"/>
                  </a:ext>
                </a:extLst>
              </a:tr>
              <a:tr h="263686">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0" baseline="0" dirty="0">
                          <a:latin typeface="メイリオ" panose="020B0604030504040204" pitchFamily="50" charset="-128"/>
                          <a:ea typeface="メイリオ" panose="020B0604030504040204" pitchFamily="50" charset="-128"/>
                          <a:cs typeface="メイリオ" panose="020B0604030504040204" pitchFamily="50" charset="-128"/>
                        </a:rPr>
                        <a:t>アライアンス謝辞ありの論文（分類</a:t>
                      </a:r>
                      <a:r>
                        <a:rPr lang="en-US" altLang="ja-JP" sz="1400" b="0" baseline="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400" b="0" baseline="0" dirty="0">
                          <a:latin typeface="メイリオ" panose="020B0604030504040204" pitchFamily="50" charset="-128"/>
                          <a:ea typeface="メイリオ" panose="020B0604030504040204" pitchFamily="50" charset="-128"/>
                          <a:cs typeface="メイリオ" panose="020B0604030504040204" pitchFamily="50" charset="-128"/>
                        </a:rPr>
                        <a:t>分類</a:t>
                      </a:r>
                      <a:r>
                        <a:rPr lang="en-US" altLang="ja-JP" sz="1400" b="0" baseline="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400" b="0" baseline="0" dirty="0">
                          <a:latin typeface="メイリオ" panose="020B0604030504040204" pitchFamily="50" charset="-128"/>
                          <a:ea typeface="メイリオ" panose="020B0604030504040204" pitchFamily="50" charset="-128"/>
                          <a:cs typeface="メイリオ" panose="020B0604030504040204" pitchFamily="50" charset="-128"/>
                        </a:rPr>
                        <a:t>に相当しないもの）</a:t>
                      </a:r>
                      <a:endParaRPr lang="en-US" altLang="ja-JP" sz="1400" b="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alpha val="30000"/>
                      </a:srgbClr>
                    </a:solidFill>
                  </a:tcPr>
                </a:tc>
                <a:extLst>
                  <a:ext uri="{0D108BD9-81ED-4DB2-BD59-A6C34878D82A}">
                    <a16:rowId xmlns:a16="http://schemas.microsoft.com/office/drawing/2014/main" val="10004"/>
                  </a:ext>
                </a:extLst>
              </a:tr>
            </a:tbl>
          </a:graphicData>
        </a:graphic>
      </p:graphicFrame>
      <p:sp>
        <p:nvSpPr>
          <p:cNvPr id="9" name="テキスト ボックス 22"/>
          <p:cNvSpPr txBox="1">
            <a:spLocks noChangeArrowheads="1"/>
          </p:cNvSpPr>
          <p:nvPr/>
        </p:nvSpPr>
        <p:spPr bwMode="auto">
          <a:xfrm>
            <a:off x="1777053" y="6678008"/>
            <a:ext cx="7344000" cy="144000"/>
          </a:xfrm>
          <a:prstGeom prst="rect">
            <a:avLst/>
          </a:prstGeom>
          <a:noFill/>
          <a:ln>
            <a:noFill/>
          </a:ln>
        </p:spPr>
        <p:txBody>
          <a:bodyPr rot="0" vert="horz" wrap="none" lIns="36000" tIns="8890" rIns="36000" bIns="8890" anchor="t" anchorCtr="0" upright="1">
            <a:noAutofit/>
          </a:bodyPr>
          <a:lstStyle/>
          <a:p>
            <a:pPr marL="0" marR="0" lvl="0" indent="0" algn="dist"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65000"/>
                  </a:prstClr>
                </a:solidFill>
                <a:effectLst/>
                <a:uLnTx/>
                <a:uFillTx/>
                <a:latin typeface="Segoe UI" panose="020B0502040204020203" pitchFamily="34" charset="0"/>
                <a:ea typeface="Segoe UI" panose="020B0502040204020203" pitchFamily="34" charset="0"/>
                <a:cs typeface="Segoe UI" panose="020B0502040204020203" pitchFamily="34" charset="0"/>
              </a:rPr>
              <a:t>Network Joint Research Center for Materials and Devices / </a:t>
            </a:r>
            <a:r>
              <a:rPr lang="en-US" altLang="ja-JP" sz="900" dirty="0">
                <a:solidFill>
                  <a:prstClr val="white">
                    <a:lumMod val="65000"/>
                  </a:prstClr>
                </a:solidFill>
                <a:latin typeface="Segoe UI" panose="020B0502040204020203" pitchFamily="34" charset="0"/>
                <a:ea typeface="Segoe UI" panose="020B0502040204020203" pitchFamily="34" charset="0"/>
                <a:cs typeface="Segoe UI" panose="020B0502040204020203" pitchFamily="34" charset="0"/>
              </a:rPr>
              <a:t>Crossover</a:t>
            </a:r>
            <a:r>
              <a:rPr kumimoji="0" lang="en-US" sz="900" b="0" i="0" u="none" strike="noStrike" kern="1200" cap="none" spc="0" normalizeH="0" baseline="0" noProof="0" dirty="0">
                <a:ln>
                  <a:noFill/>
                </a:ln>
                <a:solidFill>
                  <a:prstClr val="white">
                    <a:lumMod val="65000"/>
                  </a:prstClr>
                </a:solidFill>
                <a:effectLst/>
                <a:uLnTx/>
                <a:uFillTx/>
                <a:latin typeface="Segoe UI" panose="020B0502040204020203" pitchFamily="34" charset="0"/>
                <a:ea typeface="Segoe UI" panose="020B0502040204020203" pitchFamily="34" charset="0"/>
                <a:cs typeface="Segoe UI" panose="020B0502040204020203" pitchFamily="34" charset="0"/>
              </a:rPr>
              <a:t> Alliance to Create the Future with People, Intelligence and Materials </a:t>
            </a:r>
            <a:endParaRPr kumimoji="0" lang="ja-JP" altLang="en-US" sz="900" b="0" i="0" u="none" strike="noStrike" kern="1200" cap="none" spc="0" normalizeH="0" baseline="0" noProof="0" dirty="0">
              <a:ln>
                <a:noFill/>
              </a:ln>
              <a:solidFill>
                <a:prstClr val="white">
                  <a:lumMod val="65000"/>
                </a:prstClr>
              </a:solidFill>
              <a:effectLst/>
              <a:uLnTx/>
              <a:uFillTx/>
              <a:latin typeface="Segoe UI" panose="020B0502040204020203" pitchFamily="34" charset="0"/>
              <a:ea typeface="ＭＳ Ｐゴシック" panose="020B0600070205080204" pitchFamily="50" charset="-128"/>
              <a:cs typeface="Segoe UI" panose="020B0502040204020203" pitchFamily="34" charset="0"/>
            </a:endParaRPr>
          </a:p>
        </p:txBody>
      </p:sp>
      <p:sp>
        <p:nvSpPr>
          <p:cNvPr id="10" name="テキスト ボックス 13"/>
          <p:cNvSpPr txBox="1">
            <a:spLocks noChangeArrowheads="1"/>
          </p:cNvSpPr>
          <p:nvPr/>
        </p:nvSpPr>
        <p:spPr bwMode="auto">
          <a:xfrm>
            <a:off x="71999" y="36000"/>
            <a:ext cx="6014475" cy="116400"/>
          </a:xfrm>
          <a:prstGeom prst="rect">
            <a:avLst/>
          </a:prstGeom>
          <a:noFill/>
          <a:ln>
            <a:noFill/>
          </a:ln>
        </p:spPr>
        <p:txBody>
          <a:bodyPr rot="0" vert="horz" wrap="square" lIns="0" tIns="8890" rIns="0"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0" cap="none" spc="0" normalizeH="0" baseline="0" noProof="0" dirty="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物質・デバイス領域共同研究拠点</a:t>
            </a:r>
            <a:r>
              <a:rPr kumimoji="1" lang="en-US" sz="600" b="0" i="0" u="none" strike="noStrike" kern="0" cap="none" spc="0" normalizeH="0" baseline="0" noProof="0" dirty="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sz="600" b="0" i="0" u="none" strike="noStrike" kern="0" cap="none" spc="0" normalizeH="0" baseline="0" noProof="0" dirty="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a:t>
            </a:r>
            <a:r>
              <a:rPr kumimoji="1" lang="ja-JP" altLang="en-US" sz="600" kern="0" dirty="0">
                <a:solidFill>
                  <a:prstClr val="white">
                    <a:lumMod val="65000"/>
                  </a:prstClr>
                </a:solidFill>
                <a:latin typeface="メイリオ" panose="020B0604030504040204" pitchFamily="50" charset="-128"/>
                <a:ea typeface="メイリオ" panose="020B0604030504040204" pitchFamily="50" charset="-128"/>
                <a:cs typeface="メイリオ" panose="020B0604030504040204" pitchFamily="50" charset="-128"/>
              </a:rPr>
              <a:t>と知と物質で未来を創るクロスオーバー</a:t>
            </a:r>
            <a:r>
              <a:rPr kumimoji="1" lang="ja-JP" altLang="en-US" sz="600" b="0" i="0" u="none" strike="noStrike" kern="0" cap="none" spc="0" normalizeH="0" baseline="0" noProof="0" dirty="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アライアンス　リサーチハイライト </a:t>
            </a:r>
            <a:r>
              <a:rPr kumimoji="1" lang="en-US" altLang="ja-JP" sz="600" b="0" i="0" u="none" strike="noStrike" kern="0" cap="none" spc="0" normalizeH="0" baseline="0" noProof="0" dirty="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Research Highlights </a:t>
            </a:r>
            <a:endParaRPr kumimoji="1" lang="ja-JP" altLang="en-US" sz="1050" b="0" i="0" u="none" strike="noStrike" kern="100" cap="none" spc="0" normalizeH="0" baseline="0" noProof="0" dirty="0">
              <a:ln>
                <a:noFill/>
              </a:ln>
              <a:solidFill>
                <a:prstClr val="white">
                  <a:lumMod val="6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51753" y="805769"/>
            <a:ext cx="39344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 name="テキスト ボックス 10"/>
          <p:cNvSpPr txBox="1"/>
          <p:nvPr/>
        </p:nvSpPr>
        <p:spPr>
          <a:xfrm>
            <a:off x="8337652" y="76703"/>
            <a:ext cx="693633" cy="92333"/>
          </a:xfrm>
          <a:prstGeom prst="rect">
            <a:avLst/>
          </a:prstGeom>
          <a:noFill/>
        </p:spPr>
        <p:txBody>
          <a:bodyPr wrap="none" lIns="72000" tIns="0" rIns="7200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2022</a:t>
            </a:r>
            <a:r>
              <a:rPr kumimoji="1" lang="ja-JP" altLang="en-US" sz="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年</a:t>
            </a:r>
            <a:r>
              <a:rPr kumimoji="1" lang="en-US" altLang="ja-JP" sz="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8</a:t>
            </a:r>
            <a:r>
              <a:rPr kumimoji="1" lang="ja-JP" altLang="en-US" sz="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月更新</a:t>
            </a:r>
          </a:p>
        </p:txBody>
      </p:sp>
    </p:spTree>
    <p:extLst>
      <p:ext uri="{BB962C8B-B14F-4D97-AF65-F5344CB8AC3E}">
        <p14:creationId xmlns:p14="http://schemas.microsoft.com/office/powerpoint/2010/main" val="190485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5"/>
          <p:cNvSpPr txBox="1">
            <a:spLocks noChangeArrowheads="1"/>
          </p:cNvSpPr>
          <p:nvPr/>
        </p:nvSpPr>
        <p:spPr bwMode="gray">
          <a:xfrm>
            <a:off x="7081484" y="542422"/>
            <a:ext cx="1980000" cy="461665"/>
          </a:xfrm>
          <a:prstGeom prst="rect">
            <a:avLst/>
          </a:prstGeom>
          <a:noFill/>
          <a:ln w="9525">
            <a:noFill/>
            <a:miter lim="800000"/>
            <a:headEnd/>
            <a:tailEnd/>
          </a:ln>
        </p:spPr>
        <p:txBody>
          <a:bodyPr wrap="square" lIns="0" tIns="0" rIns="36000" bIns="0">
            <a:spAutoFit/>
          </a:bodyPr>
          <a:lstStyle/>
          <a:p>
            <a:pPr algn="r" eaLnBrk="0" hangingPunct="0">
              <a:defRPr/>
            </a:pPr>
            <a:r>
              <a:rPr kumimoji="0" lang="en-US" altLang="ja-JP" sz="1600" b="1" dirty="0">
                <a:solidFill>
                  <a:srgbClr val="FF0000"/>
                </a:solidFill>
                <a:latin typeface="Segoe UI" panose="020B0502040204020203" pitchFamily="34" charset="0"/>
                <a:ea typeface="Segoe UI" panose="020B0502040204020203" pitchFamily="34" charset="0"/>
                <a:cs typeface="Segoe UI" panose="020B0502040204020203" pitchFamily="34" charset="0"/>
              </a:rPr>
              <a:t>Journal</a:t>
            </a:r>
            <a:r>
              <a:rPr kumimoji="0" lang="en-US" altLang="ja-JP" sz="1050" dirty="0">
                <a:latin typeface="Segoe UI" panose="020B0502040204020203" pitchFamily="34" charset="0"/>
                <a:ea typeface="Segoe UI" panose="020B0502040204020203" pitchFamily="34" charset="0"/>
                <a:cs typeface="Segoe UI" panose="020B0502040204020203" pitchFamily="34" charset="0"/>
              </a:rPr>
              <a:t> </a:t>
            </a:r>
            <a:r>
              <a:rPr kumimoji="0" lang="en-US" altLang="ja-JP" sz="900" dirty="0">
                <a:latin typeface="Segoe UI" panose="020B0502040204020203" pitchFamily="34" charset="0"/>
                <a:ea typeface="Segoe UI" panose="020B0502040204020203" pitchFamily="34" charset="0"/>
                <a:cs typeface="Segoe UI" panose="020B0502040204020203" pitchFamily="34" charset="0"/>
              </a:rPr>
              <a:t>Vol. xx, No. xx, xxx.</a:t>
            </a:r>
          </a:p>
          <a:p>
            <a:pPr algn="r" eaLnBrk="0" hangingPunct="0">
              <a:defRPr/>
            </a:pPr>
            <a:r>
              <a:rPr lang="en-US" altLang="ja-JP" sz="700" dirty="0">
                <a:latin typeface="Segoe UI" panose="020B0502040204020203" pitchFamily="34" charset="0"/>
                <a:ea typeface="Segoe UI" panose="020B0502040204020203" pitchFamily="34" charset="0"/>
                <a:cs typeface="Segoe UI" panose="020B0502040204020203" pitchFamily="34" charset="0"/>
              </a:rPr>
              <a:t>Published online: DD MMM YYYY</a:t>
            </a:r>
          </a:p>
          <a:p>
            <a:pPr algn="r" eaLnBrk="0" hangingPunct="0">
              <a:defRPr/>
            </a:pPr>
            <a:r>
              <a:rPr lang="en-US" altLang="ja-JP" sz="700" dirty="0">
                <a:latin typeface="Segoe UI" panose="020B0502040204020203" pitchFamily="34" charset="0"/>
                <a:ea typeface="Segoe UI" panose="020B0502040204020203" pitchFamily="34" charset="0"/>
                <a:cs typeface="Segoe UI" panose="020B0502040204020203" pitchFamily="34" charset="0"/>
              </a:rPr>
              <a:t>DOI: </a:t>
            </a:r>
            <a:r>
              <a:rPr kumimoji="1" lang="ja-JP" altLang="en-US" sz="700" dirty="0">
                <a:latin typeface="Segoe UI" panose="020B0502040204020203" pitchFamily="34" charset="0"/>
                <a:ea typeface="メイリオ" panose="020B0604030504040204" pitchFamily="50" charset="-128"/>
                <a:cs typeface="Segoe UI" panose="020B0502040204020203" pitchFamily="34" charset="0"/>
              </a:rPr>
              <a:t> </a:t>
            </a:r>
            <a:r>
              <a:rPr kumimoji="1" lang="en-US" altLang="ja-JP" sz="700" dirty="0">
                <a:latin typeface="Segoe UI" panose="020B0502040204020203" pitchFamily="34" charset="0"/>
                <a:ea typeface="メイリオ" panose="020B0604030504040204" pitchFamily="50" charset="-128"/>
                <a:cs typeface="Segoe UI" panose="020B0502040204020203" pitchFamily="34" charset="0"/>
              </a:rPr>
              <a:t>10.XXXXXXXXXX</a:t>
            </a:r>
            <a:endParaRPr kumimoji="1" lang="ja-JP" altLang="en-US" sz="700" dirty="0">
              <a:latin typeface="Segoe UI" panose="020B0502040204020203" pitchFamily="34" charset="0"/>
              <a:ea typeface="メイリオ" panose="020B0604030504040204" pitchFamily="50" charset="-128"/>
              <a:cs typeface="Segoe UI" panose="020B0502040204020203" pitchFamily="34" charset="0"/>
            </a:endParaRPr>
          </a:p>
        </p:txBody>
      </p:sp>
      <p:sp>
        <p:nvSpPr>
          <p:cNvPr id="19" name="正方形/長方形 18"/>
          <p:cNvSpPr/>
          <p:nvPr/>
        </p:nvSpPr>
        <p:spPr>
          <a:xfrm>
            <a:off x="819313" y="2854351"/>
            <a:ext cx="2682460" cy="197934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正方形/長方形 19"/>
          <p:cNvSpPr/>
          <p:nvPr/>
        </p:nvSpPr>
        <p:spPr>
          <a:xfrm>
            <a:off x="4107743" y="2877987"/>
            <a:ext cx="2682460" cy="197934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テキスト ボックス 20"/>
          <p:cNvSpPr txBox="1"/>
          <p:nvPr/>
        </p:nvSpPr>
        <p:spPr>
          <a:xfrm>
            <a:off x="667053" y="4869160"/>
            <a:ext cx="1156086" cy="253916"/>
          </a:xfrm>
          <a:prstGeom prst="rect">
            <a:avLst/>
          </a:prstGeom>
          <a:noFill/>
        </p:spPr>
        <p:txBody>
          <a:bodyPr wrap="none" rtlCol="0">
            <a:spAutoFit/>
          </a:bodyPr>
          <a:lstStyle/>
          <a:p>
            <a:r>
              <a:rPr kumimoji="1" lang="en-US" altLang="ja-JP" sz="1050" dirty="0">
                <a:latin typeface="Segoe UI" panose="020B0502040204020203" pitchFamily="34" charset="0"/>
                <a:ea typeface="Segoe UI" panose="020B0502040204020203" pitchFamily="34" charset="0"/>
                <a:cs typeface="Segoe UI" panose="020B0502040204020203" pitchFamily="34" charset="0"/>
              </a:rPr>
              <a:t>Figure1. Caption</a:t>
            </a:r>
            <a:endParaRPr kumimoji="1" lang="ja-JP" altLang="en-US" sz="1050" dirty="0">
              <a:latin typeface="Segoe UI" panose="020B0502040204020203" pitchFamily="34" charset="0"/>
              <a:cs typeface="Segoe UI" panose="020B0502040204020203" pitchFamily="34" charset="0"/>
            </a:endParaRPr>
          </a:p>
        </p:txBody>
      </p:sp>
      <p:sp>
        <p:nvSpPr>
          <p:cNvPr id="22" name="テキスト ボックス 21"/>
          <p:cNvSpPr txBox="1"/>
          <p:nvPr/>
        </p:nvSpPr>
        <p:spPr>
          <a:xfrm>
            <a:off x="3893084" y="4871960"/>
            <a:ext cx="1106393" cy="253916"/>
          </a:xfrm>
          <a:prstGeom prst="rect">
            <a:avLst/>
          </a:prstGeom>
          <a:noFill/>
        </p:spPr>
        <p:txBody>
          <a:bodyPr wrap="none" rtlCol="0">
            <a:spAutoFit/>
          </a:bodyPr>
          <a:lstStyle/>
          <a:p>
            <a:r>
              <a:rPr kumimoji="1" lang="en-US" altLang="ja-JP" sz="1050" dirty="0">
                <a:latin typeface="Segoe UI" panose="020B0502040204020203" pitchFamily="34" charset="0"/>
                <a:ea typeface="Segoe UI" panose="020B0502040204020203" pitchFamily="34" charset="0"/>
                <a:cs typeface="Segoe UI" panose="020B0502040204020203" pitchFamily="34" charset="0"/>
              </a:rPr>
              <a:t>Table1.</a:t>
            </a:r>
            <a:r>
              <a:rPr kumimoji="1" lang="ja-JP" altLang="en-US" sz="1050" dirty="0">
                <a:latin typeface="Segoe UI" panose="020B0502040204020203" pitchFamily="34" charset="0"/>
                <a:ea typeface="Segoe UI" panose="020B0502040204020203" pitchFamily="34" charset="0"/>
                <a:cs typeface="Segoe UI" panose="020B0502040204020203" pitchFamily="34" charset="0"/>
              </a:rPr>
              <a:t> </a:t>
            </a:r>
            <a:r>
              <a:rPr kumimoji="1" lang="en-US" altLang="ja-JP" sz="1050" dirty="0">
                <a:latin typeface="Segoe UI" panose="020B0502040204020203" pitchFamily="34" charset="0"/>
                <a:ea typeface="Segoe UI" panose="020B0502040204020203" pitchFamily="34" charset="0"/>
                <a:cs typeface="Segoe UI" panose="020B0502040204020203" pitchFamily="34" charset="0"/>
              </a:rPr>
              <a:t>Caption</a:t>
            </a:r>
            <a:endParaRPr kumimoji="1" lang="ja-JP" altLang="en-US" sz="1050" dirty="0">
              <a:latin typeface="Segoe UI" panose="020B0502040204020203" pitchFamily="34" charset="0"/>
              <a:cs typeface="Segoe UI" panose="020B0502040204020203" pitchFamily="34" charset="0"/>
            </a:endParaRPr>
          </a:p>
        </p:txBody>
      </p:sp>
      <p:sp>
        <p:nvSpPr>
          <p:cNvPr id="23" name="テキスト ボックス 22"/>
          <p:cNvSpPr txBox="1"/>
          <p:nvPr/>
        </p:nvSpPr>
        <p:spPr>
          <a:xfrm>
            <a:off x="685190" y="1929026"/>
            <a:ext cx="897810" cy="707886"/>
          </a:xfrm>
          <a:prstGeom prst="rect">
            <a:avLst/>
          </a:prstGeom>
          <a:noFill/>
        </p:spPr>
        <p:txBody>
          <a:bodyPr wrap="none" rtlCol="0">
            <a:spAutoFit/>
          </a:bodyPr>
          <a:lstStyle/>
          <a:p>
            <a:r>
              <a:rPr kumimoji="1" lang="en-US" altLang="ja-JP" sz="2400" dirty="0">
                <a:latin typeface="Segoe UI" panose="020B0502040204020203" pitchFamily="34" charset="0"/>
                <a:ea typeface="Segoe UI" panose="020B0502040204020203" pitchFamily="34" charset="0"/>
                <a:cs typeface="Segoe UI" panose="020B0502040204020203" pitchFamily="34" charset="0"/>
              </a:rPr>
              <a:t>Title</a:t>
            </a:r>
          </a:p>
          <a:p>
            <a:r>
              <a:rPr lang="en-US" altLang="ja-JP" sz="1600" dirty="0">
                <a:latin typeface="Segoe UI" panose="020B0502040204020203" pitchFamily="34" charset="0"/>
                <a:ea typeface="Segoe UI" panose="020B0502040204020203" pitchFamily="34" charset="0"/>
                <a:cs typeface="Segoe UI" panose="020B0502040204020203" pitchFamily="34" charset="0"/>
              </a:rPr>
              <a:t>Authors</a:t>
            </a:r>
            <a:endParaRPr kumimoji="1" lang="en-US" altLang="ja-JP" sz="1600" dirty="0">
              <a:latin typeface="Segoe UI" panose="020B0502040204020203" pitchFamily="34" charset="0"/>
              <a:ea typeface="Segoe UI" panose="020B0502040204020203" pitchFamily="34" charset="0"/>
              <a:cs typeface="Segoe UI" panose="020B0502040204020203" pitchFamily="34" charset="0"/>
            </a:endParaRPr>
          </a:p>
        </p:txBody>
      </p:sp>
      <p:sp>
        <p:nvSpPr>
          <p:cNvPr id="24" name="テキスト ボックス 23"/>
          <p:cNvSpPr txBox="1"/>
          <p:nvPr/>
        </p:nvSpPr>
        <p:spPr>
          <a:xfrm>
            <a:off x="683568" y="909412"/>
            <a:ext cx="1870586" cy="707886"/>
          </a:xfrm>
          <a:prstGeom prst="rect">
            <a:avLst/>
          </a:prstGeom>
          <a:noFill/>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タイトル　</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著者　　　　　　　　　　　</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608242" y="1264994"/>
            <a:ext cx="4115758" cy="523220"/>
          </a:xfrm>
          <a:prstGeom prst="rect">
            <a:avLst/>
          </a:prstGeom>
          <a:noFill/>
          <a:ln>
            <a:solidFill>
              <a:srgbClr val="FF0000"/>
            </a:solidFill>
          </a:ln>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例）○○における△△の</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を解明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（○○大学）</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○○、（○○大学）○○</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16575" y="5386854"/>
            <a:ext cx="8712480" cy="1296000"/>
          </a:xfrm>
          <a:prstGeom prst="rect">
            <a:avLst/>
          </a:prstGeom>
          <a:noFill/>
          <a:ln>
            <a:noFill/>
          </a:ln>
        </p:spPr>
        <p:txBody>
          <a:bodyPr wrap="square" rtlCol="0">
            <a:no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解説（日本語および英語で記載してください）</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683568" y="3418956"/>
            <a:ext cx="8084264" cy="586108"/>
          </a:xfrm>
          <a:prstGeom prst="rect">
            <a:avLst/>
          </a:prstGeom>
          <a:solidFill>
            <a:schemeClr val="bg1"/>
          </a:solidFill>
          <a:ln w="50800">
            <a:solidFill>
              <a:srgbClr val="FF0000"/>
            </a:solidFill>
          </a:ln>
        </p:spPr>
        <p:txBody>
          <a:bodyPr wrap="none" tIns="108000" rtlCol="0">
            <a:spAutoFit/>
          </a:bodyPr>
          <a:lstStyle/>
          <a:p>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著作権の問題のない図表を使用してください。</a:t>
            </a: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903901" y="622743"/>
            <a:ext cx="4668224" cy="288147"/>
          </a:xfrm>
          <a:prstGeom prst="rect">
            <a:avLst/>
          </a:prstGeom>
          <a:noFill/>
          <a:ln>
            <a:solidFill>
              <a:srgbClr val="FF0000"/>
            </a:solidFill>
          </a:ln>
        </p:spPr>
        <p:txBody>
          <a:bodyPr wrap="square" lIns="72000" tIns="72000" rIns="72000" rtlCol="0">
            <a:spAutoFit/>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分類、所属</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上部タグから、該当するものを残して削除してください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5318495" y="76282"/>
            <a:ext cx="299295" cy="221018"/>
          </a:xfrm>
          <a:prstGeom prst="rect">
            <a:avLst/>
          </a:prstGeom>
          <a:noFill/>
        </p:spPr>
        <p:txBody>
          <a:bodyPr wrap="none" lIns="72000" tIns="36000" rIns="72000" bIns="0" rtlCol="0">
            <a:spAutoFit/>
          </a:bodyPr>
          <a:lstStyle/>
          <a:p>
            <a:r>
              <a:rPr kumimoji="1" lang="ja-JP" altLang="en-US" sz="1200" b="1" dirty="0">
                <a:solidFill>
                  <a:srgbClr val="FFFF00"/>
                </a:solidFill>
              </a:rPr>
              <a:t>＊</a:t>
            </a:r>
          </a:p>
        </p:txBody>
      </p:sp>
      <p:sp>
        <p:nvSpPr>
          <p:cNvPr id="35" name="正方形/長方形 34">
            <a:extLst>
              <a:ext uri="{FF2B5EF4-FFF2-40B4-BE49-F238E27FC236}">
                <a16:creationId xmlns:a16="http://schemas.microsoft.com/office/drawing/2014/main" id="{56B80C2A-7E34-46AB-B049-63636362E60E}"/>
              </a:ext>
            </a:extLst>
          </p:cNvPr>
          <p:cNvSpPr/>
          <p:nvPr/>
        </p:nvSpPr>
        <p:spPr>
          <a:xfrm>
            <a:off x="6571746" y="1581349"/>
            <a:ext cx="1571505" cy="237489"/>
          </a:xfrm>
          <a:prstGeom prst="rect">
            <a:avLst/>
          </a:prstGeom>
          <a:noFill/>
          <a:ln w="47625">
            <a:solidFill>
              <a:srgbClr val="47B1F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lvl="0" algn="ctr" defTabSz="914400">
              <a:defRPr/>
            </a:pPr>
            <a:r>
              <a:rPr lang="ja-JP" altLang="en-US" sz="1200" b="1">
                <a:solidFill>
                  <a:schemeClr val="tx1"/>
                </a:solidFill>
              </a:rPr>
              <a:t>拠点</a:t>
            </a:r>
            <a:r>
              <a:rPr lang="ja-JP" altLang="ja-JP" sz="1200" b="1">
                <a:solidFill>
                  <a:schemeClr val="tx1"/>
                </a:solidFill>
              </a:rPr>
              <a:t>卓越</a:t>
            </a:r>
            <a:r>
              <a:rPr lang="ja-JP" altLang="ja-JP" sz="1200" b="1" dirty="0">
                <a:solidFill>
                  <a:schemeClr val="tx1"/>
                </a:solidFill>
              </a:rPr>
              <a:t>学生研究員</a:t>
            </a:r>
            <a:endParaRPr kumimoji="1" lang="ja-JP" altLang="en-US" sz="1200" b="1" i="0" u="none" strike="noStrike" kern="1200" cap="none" spc="0" normalizeH="0" baseline="0" noProof="0" dirty="0">
              <a:ln>
                <a:noFill/>
              </a:ln>
              <a:solidFill>
                <a:schemeClr val="tx1"/>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38" name="正方形/長方形 37">
            <a:extLst>
              <a:ext uri="{FF2B5EF4-FFF2-40B4-BE49-F238E27FC236}">
                <a16:creationId xmlns:a16="http://schemas.microsoft.com/office/drawing/2014/main" id="{56B80C2A-7E34-46AB-B049-63636362E60E}"/>
              </a:ext>
            </a:extLst>
          </p:cNvPr>
          <p:cNvSpPr/>
          <p:nvPr/>
        </p:nvSpPr>
        <p:spPr>
          <a:xfrm>
            <a:off x="6571746" y="2056378"/>
            <a:ext cx="2489738" cy="237489"/>
          </a:xfrm>
          <a:prstGeom prst="rect">
            <a:avLst/>
          </a:prstGeom>
          <a:noFill/>
          <a:ln w="47625">
            <a:solidFill>
              <a:srgbClr val="47B1F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lvl="0" algn="ctr" defTabSz="914400">
              <a:defRPr/>
            </a:pPr>
            <a:r>
              <a:rPr lang="en-US" altLang="ja-JP" sz="1200" b="1">
                <a:solidFill>
                  <a:schemeClr val="tx1"/>
                </a:solidFill>
              </a:rPr>
              <a:t>NJRC Excellent Student Researcher</a:t>
            </a:r>
            <a:endParaRPr kumimoji="1" lang="ja-JP" altLang="en-US" sz="1200" b="1" i="0" u="none" strike="noStrike" kern="1200" cap="none" spc="0" normalizeH="0" baseline="0" noProof="0" dirty="0">
              <a:ln>
                <a:noFill/>
              </a:ln>
              <a:solidFill>
                <a:schemeClr val="tx1"/>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39" name="テキスト ボックス 38"/>
          <p:cNvSpPr txBox="1"/>
          <p:nvPr/>
        </p:nvSpPr>
        <p:spPr>
          <a:xfrm>
            <a:off x="1618861" y="2022423"/>
            <a:ext cx="4492228" cy="523220"/>
          </a:xfrm>
          <a:prstGeom prst="rect">
            <a:avLst/>
          </a:prstGeom>
          <a:noFill/>
          <a:ln>
            <a:solidFill>
              <a:srgbClr val="FF0000"/>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次世代若手共同研究者が著者に含まれる場合は名前を青枠で囲み、これらの表記を追加願います。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矢印コネクタ 3"/>
          <p:cNvCxnSpPr>
            <a:stCxn id="39" idx="3"/>
            <a:endCxn id="35" idx="1"/>
          </p:cNvCxnSpPr>
          <p:nvPr/>
        </p:nvCxnSpPr>
        <p:spPr>
          <a:xfrm flipV="1">
            <a:off x="6111089" y="1700094"/>
            <a:ext cx="460657" cy="58393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39" idx="3"/>
            <a:endCxn id="38" idx="1"/>
          </p:cNvCxnSpPr>
          <p:nvPr/>
        </p:nvCxnSpPr>
        <p:spPr>
          <a:xfrm flipV="1">
            <a:off x="6111089" y="2175123"/>
            <a:ext cx="460657" cy="10891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168950" y="252000"/>
            <a:ext cx="504000" cy="288000"/>
          </a:xfrm>
          <a:prstGeom prst="rect">
            <a:avLst/>
          </a:prstGeom>
          <a:solidFill>
            <a:srgbClr val="7A2A82"/>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多元研 </a:t>
            </a: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IMRAM</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13" name="正方形/長方形 12"/>
          <p:cNvSpPr/>
          <p:nvPr/>
        </p:nvSpPr>
        <p:spPr>
          <a:xfrm>
            <a:off x="4684951" y="252000"/>
            <a:ext cx="504000" cy="288000"/>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化生研</a:t>
            </a:r>
            <a:br>
              <a:rPr kumimoji="1" lang="en-US" altLang="ja-JP"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CLS</a:t>
            </a:r>
          </a:p>
        </p:txBody>
      </p:sp>
      <p:sp>
        <p:nvSpPr>
          <p:cNvPr id="14" name="正方形/長方形 13"/>
          <p:cNvSpPr/>
          <p:nvPr/>
        </p:nvSpPr>
        <p:spPr>
          <a:xfrm>
            <a:off x="5191175" y="254419"/>
            <a:ext cx="536772" cy="288000"/>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産  研 </a:t>
            </a:r>
            <a:endParaRPr kumimoji="1" lang="en-US" altLang="ja-JP" sz="900" b="1" dirty="0">
              <a:solidFill>
                <a:prstClr val="white"/>
              </a:solidFill>
              <a:latin typeface="Segoe UI" panose="020B0502040204020203" pitchFamily="34" charset="0"/>
              <a:ea typeface="メイリオ" panose="020B0604030504040204" pitchFamily="50" charset="-128"/>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rPr>
              <a:t>SANKEN</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15" name="正方形/長方形 14"/>
          <p:cNvSpPr/>
          <p:nvPr/>
        </p:nvSpPr>
        <p:spPr>
          <a:xfrm>
            <a:off x="5739041" y="252000"/>
            <a:ext cx="471477" cy="288000"/>
          </a:xfrm>
          <a:prstGeom prst="rect">
            <a:avLst/>
          </a:prstGeom>
          <a:solidFill>
            <a:srgbClr val="EA5350"/>
          </a:solidFill>
          <a:ln w="9525">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先導研</a:t>
            </a:r>
            <a:endParaRPr kumimoji="1" lang="en-US" altLang="ja-JP"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IMCE</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16" name="正方形/長方形 15"/>
          <p:cNvSpPr/>
          <p:nvPr/>
        </p:nvSpPr>
        <p:spPr>
          <a:xfrm>
            <a:off x="3655856" y="252000"/>
            <a:ext cx="504000" cy="288000"/>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電子研</a:t>
            </a:r>
            <a:endParaRPr kumimoji="1" lang="en-US" altLang="ja-JP"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RIES</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11" name="正方形/長方形 10"/>
          <p:cNvSpPr/>
          <p:nvPr/>
        </p:nvSpPr>
        <p:spPr>
          <a:xfrm>
            <a:off x="7973608" y="252000"/>
            <a:ext cx="1080000" cy="288000"/>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36000" tIns="0" rIns="0" bIns="0" rtlCol="0" anchor="ctr" anchorCtr="0"/>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IF= </a:t>
            </a:r>
            <a:endParaRPr kumimoji="1" lang="ja-JP" altLang="en-US" sz="14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8" name="テキスト ボックス 7"/>
          <p:cNvSpPr txBox="1"/>
          <p:nvPr/>
        </p:nvSpPr>
        <p:spPr>
          <a:xfrm>
            <a:off x="6720277" y="252000"/>
            <a:ext cx="504000" cy="288000"/>
          </a:xfrm>
          <a:prstGeom prst="rect">
            <a:avLst/>
          </a:prstGeom>
          <a:solidFill>
            <a:srgbClr val="FFFF00"/>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海外</a:t>
            </a:r>
            <a:br>
              <a:rPr kumimoji="1" lang="en-US" altLang="ja-JP"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共同研究</a:t>
            </a:r>
          </a:p>
        </p:txBody>
      </p:sp>
      <p:sp>
        <p:nvSpPr>
          <p:cNvPr id="9" name="テキスト ボックス 8"/>
          <p:cNvSpPr txBox="1"/>
          <p:nvPr/>
        </p:nvSpPr>
        <p:spPr>
          <a:xfrm>
            <a:off x="7237306" y="252000"/>
            <a:ext cx="504000" cy="288000"/>
          </a:xfrm>
          <a:prstGeom prst="rect">
            <a:avLst/>
          </a:prstGeom>
          <a:solidFill>
            <a:srgbClr val="FFFFFF"/>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拠点利用研究者</a:t>
            </a:r>
          </a:p>
        </p:txBody>
      </p:sp>
      <p:sp>
        <p:nvSpPr>
          <p:cNvPr id="30" name="正方形/長方形 29"/>
          <p:cNvSpPr/>
          <p:nvPr/>
        </p:nvSpPr>
        <p:spPr>
          <a:xfrm>
            <a:off x="53609" y="252000"/>
            <a:ext cx="719998" cy="288000"/>
          </a:xfrm>
          <a:prstGeom prst="rect">
            <a:avLst/>
          </a:prstGeom>
          <a:solidFill>
            <a:srgbClr val="0070C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p>
        </p:txBody>
      </p:sp>
      <p:sp>
        <p:nvSpPr>
          <p:cNvPr id="31" name="正方形/長方形 30"/>
          <p:cNvSpPr/>
          <p:nvPr/>
        </p:nvSpPr>
        <p:spPr>
          <a:xfrm>
            <a:off x="1493608" y="252000"/>
            <a:ext cx="719998" cy="288000"/>
          </a:xfrm>
          <a:prstGeom prst="rect">
            <a:avLst/>
          </a:prstGeom>
          <a:solidFill>
            <a:srgbClr val="C0000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C</a:t>
            </a:r>
            <a:endPar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773609" y="252000"/>
            <a:ext cx="719998" cy="288000"/>
          </a:xfrm>
          <a:prstGeom prst="rect">
            <a:avLst/>
          </a:prstGeom>
          <a:solidFill>
            <a:srgbClr val="FFFF0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2213606" y="252000"/>
            <a:ext cx="720000" cy="288000"/>
          </a:xfrm>
          <a:prstGeom prst="rect">
            <a:avLst/>
          </a:prstGeom>
          <a:solidFill>
            <a:srgbClr val="00990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D</a:t>
            </a:r>
            <a:endPar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2933607" y="252000"/>
            <a:ext cx="720000" cy="288000"/>
          </a:xfrm>
          <a:prstGeom prst="rect">
            <a:avLst/>
          </a:prstGeom>
          <a:solidFill>
            <a:srgbClr val="7030A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endPar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a:extLst>
              <a:ext uri="{FF2B5EF4-FFF2-40B4-BE49-F238E27FC236}">
                <a16:creationId xmlns:a16="http://schemas.microsoft.com/office/drawing/2014/main" id="{32D46A24-B65B-9F42-8087-0C7652C4CEB1}"/>
              </a:ext>
            </a:extLst>
          </p:cNvPr>
          <p:cNvSpPr txBox="1"/>
          <p:nvPr/>
        </p:nvSpPr>
        <p:spPr>
          <a:xfrm>
            <a:off x="6214949" y="252000"/>
            <a:ext cx="504000" cy="288000"/>
          </a:xfrm>
          <a:prstGeom prst="rect">
            <a:avLst/>
          </a:prstGeom>
          <a:solidFill>
            <a:srgbClr val="FF40FF"/>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緩やか</a:t>
            </a:r>
            <a:r>
              <a:rPr kumimoji="1" lang="ja-JP" altLang="en-US" sz="80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な連携</a:t>
            </a:r>
          </a:p>
        </p:txBody>
      </p:sp>
      <p:sp>
        <p:nvSpPr>
          <p:cNvPr id="37" name="線吹き出し 1 (枠付き) 36"/>
          <p:cNvSpPr/>
          <p:nvPr/>
        </p:nvSpPr>
        <p:spPr>
          <a:xfrm>
            <a:off x="6037324" y="1035244"/>
            <a:ext cx="2026845" cy="432605"/>
          </a:xfrm>
          <a:prstGeom prst="borderCallout1">
            <a:avLst>
              <a:gd name="adj1" fmla="val -1367"/>
              <a:gd name="adj2" fmla="val 17514"/>
              <a:gd name="adj3" fmla="val -192952"/>
              <a:gd name="adj4" fmla="val -26480"/>
            </a:avLst>
          </a:prstGeom>
          <a:solidFill>
            <a:schemeClr val="bg1"/>
          </a:solidFill>
          <a:ln w="19050">
            <a:solidFill>
              <a:srgbClr val="FF0000"/>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主となる研究所のタグ上部に「＊」を付けてください。</a:t>
            </a:r>
            <a:endParaRPr kumimoji="1" lang="en-US" altLang="ja-JP" sz="1100" dirty="0">
              <a:solidFill>
                <a:schemeClr val="tx1"/>
              </a:solidFill>
            </a:endParaRPr>
          </a:p>
        </p:txBody>
      </p:sp>
    </p:spTree>
    <p:extLst>
      <p:ext uri="{BB962C8B-B14F-4D97-AF65-F5344CB8AC3E}">
        <p14:creationId xmlns:p14="http://schemas.microsoft.com/office/powerpoint/2010/main" val="69202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5"/>
          <p:cNvSpPr txBox="1">
            <a:spLocks noChangeArrowheads="1"/>
          </p:cNvSpPr>
          <p:nvPr/>
        </p:nvSpPr>
        <p:spPr bwMode="gray">
          <a:xfrm>
            <a:off x="77568" y="780249"/>
            <a:ext cx="8994432" cy="978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24000" tIns="144000" rIns="108000">
            <a:spAutoFit/>
          </a:bodyPr>
          <a:lstStyle>
            <a:lvl1pPr marL="84138">
              <a:spcBef>
                <a:spcPct val="20000"/>
              </a:spcBef>
              <a:buFont typeface="Arial" charset="0"/>
              <a:buChar char="•"/>
              <a:defRPr kumimoji="1" sz="3200">
                <a:solidFill>
                  <a:schemeClr val="tx1"/>
                </a:solidFill>
                <a:latin typeface="Calibri" charset="0"/>
                <a:ea typeface="ＭＳ Ｐゴシック" charset="-128"/>
              </a:defRPr>
            </a:lvl1pPr>
            <a:lvl2pPr marL="742950" indent="-285750">
              <a:spcBef>
                <a:spcPct val="20000"/>
              </a:spcBef>
              <a:buFont typeface="Arial" charset="0"/>
              <a:buChar char="–"/>
              <a:defRPr kumimoji="1" sz="2800">
                <a:solidFill>
                  <a:schemeClr val="tx1"/>
                </a:solidFill>
                <a:latin typeface="Calibri" charset="0"/>
                <a:ea typeface="ＭＳ Ｐゴシック" charset="-128"/>
              </a:defRPr>
            </a:lvl2pPr>
            <a:lvl3pPr marL="1143000" indent="-228600">
              <a:spcBef>
                <a:spcPct val="20000"/>
              </a:spcBef>
              <a:buFont typeface="Arial" charset="0"/>
              <a:buChar char="•"/>
              <a:defRPr kumimoji="1" sz="2400">
                <a:solidFill>
                  <a:schemeClr val="tx1"/>
                </a:solidFill>
                <a:latin typeface="Calibri" charset="0"/>
                <a:ea typeface="ＭＳ Ｐゴシック" charset="-128"/>
              </a:defRPr>
            </a:lvl3pPr>
            <a:lvl4pPr marL="1600200" indent="-228600">
              <a:spcBef>
                <a:spcPct val="20000"/>
              </a:spcBef>
              <a:buFont typeface="Arial" charset="0"/>
              <a:buChar char="–"/>
              <a:defRPr kumimoji="1" sz="2000">
                <a:solidFill>
                  <a:schemeClr val="tx1"/>
                </a:solidFill>
                <a:latin typeface="Calibri" charset="0"/>
                <a:ea typeface="ＭＳ Ｐゴシック" charset="-128"/>
              </a:defRPr>
            </a:lvl4pPr>
            <a:lvl5pPr marL="2057400" indent="-228600">
              <a:spcBef>
                <a:spcPct val="20000"/>
              </a:spcBef>
              <a:buFont typeface="Arial" charset="0"/>
              <a:buChar char="»"/>
              <a:defRPr kumimoji="1"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9pPr>
          </a:lstStyle>
          <a:p>
            <a:pPr marL="84138" marR="0" lvl="0" indent="0" algn="l" defTabSz="914400" rtl="0" eaLnBrk="1" fontAlgn="auto" latinLnBrk="0" hangingPunct="1">
              <a:lnSpc>
                <a:spcPct val="100000"/>
              </a:lnSpc>
              <a:spcBef>
                <a:spcPts val="600"/>
              </a:spcBef>
              <a:spcAft>
                <a:spcPts val="0"/>
              </a:spcAft>
              <a:buClrTx/>
              <a:buSzTx/>
              <a:buFont typeface="Arial" charset="0"/>
              <a:buNone/>
              <a:tabLst/>
              <a:defRPr/>
            </a:pPr>
            <a:r>
              <a:rPr kumimoji="0" lang="ja-JP" altLang="en-US" sz="2215"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2215"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グラフィン</a:t>
            </a:r>
            <a:r>
              <a:rPr kumimoji="0" lang="en-US" altLang="ja-JP" sz="2215"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2215"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タングステンブロンズ複合材料の創製</a:t>
            </a:r>
            <a:endParaRPr kumimoji="0" lang="en-US" altLang="ja-JP" sz="2215"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84138" marR="0" lvl="0" indent="0" algn="l" defTabSz="914400" rtl="0" eaLnBrk="1" fontAlgn="auto" latinLnBrk="0" hangingPunct="1">
              <a:lnSpc>
                <a:spcPct val="100000"/>
              </a:lnSpc>
              <a:spcBef>
                <a:spcPts val="600"/>
              </a:spcBef>
              <a:spcAft>
                <a:spcPts val="0"/>
              </a:spcAft>
              <a:buClrTx/>
              <a:buSzTx/>
              <a:buFont typeface="Arial" charset="0"/>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（東北大多元研）佐藤次雄・殷シュウ・小林亮・垣花眞人、（阪大産研）関野徹、（東海大）松下純一、</a:t>
            </a:r>
            <a:b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（中国蘭州大）劉斌・王育華</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7"/>
          <p:cNvSpPr txBox="1">
            <a:spLocks noChangeArrowheads="1"/>
          </p:cNvSpPr>
          <p:nvPr/>
        </p:nvSpPr>
        <p:spPr bwMode="auto">
          <a:xfrm>
            <a:off x="71952" y="5293396"/>
            <a:ext cx="9000048" cy="148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3200">
                <a:solidFill>
                  <a:schemeClr val="tx1"/>
                </a:solidFill>
                <a:latin typeface="Calibri" charset="0"/>
                <a:ea typeface="ＭＳ Ｐゴシック" charset="-128"/>
              </a:defRPr>
            </a:lvl1pPr>
            <a:lvl2pPr marL="742950" indent="-285750">
              <a:spcBef>
                <a:spcPct val="20000"/>
              </a:spcBef>
              <a:buFont typeface="Arial" charset="0"/>
              <a:buChar char="–"/>
              <a:defRPr kumimoji="1" sz="2800">
                <a:solidFill>
                  <a:schemeClr val="tx1"/>
                </a:solidFill>
                <a:latin typeface="Calibri" charset="0"/>
                <a:ea typeface="ＭＳ Ｐゴシック" charset="-128"/>
              </a:defRPr>
            </a:lvl2pPr>
            <a:lvl3pPr marL="1143000" indent="-228600">
              <a:spcBef>
                <a:spcPct val="20000"/>
              </a:spcBef>
              <a:buFont typeface="Arial" charset="0"/>
              <a:buChar char="•"/>
              <a:defRPr kumimoji="1" sz="2400">
                <a:solidFill>
                  <a:schemeClr val="tx1"/>
                </a:solidFill>
                <a:latin typeface="Calibri" charset="0"/>
                <a:ea typeface="ＭＳ Ｐゴシック" charset="-128"/>
              </a:defRPr>
            </a:lvl3pPr>
            <a:lvl4pPr marL="1600200" indent="-228600">
              <a:spcBef>
                <a:spcPct val="20000"/>
              </a:spcBef>
              <a:buFont typeface="Arial" charset="0"/>
              <a:buChar char="–"/>
              <a:defRPr kumimoji="1" sz="2000">
                <a:solidFill>
                  <a:schemeClr val="tx1"/>
                </a:solidFill>
                <a:latin typeface="Calibri" charset="0"/>
                <a:ea typeface="ＭＳ Ｐゴシック" charset="-128"/>
              </a:defRPr>
            </a:lvl4pPr>
            <a:lvl5pPr marL="2057400" indent="-228600">
              <a:spcBef>
                <a:spcPct val="20000"/>
              </a:spcBef>
              <a:buFont typeface="Arial" charset="0"/>
              <a:buChar char="»"/>
              <a:defRPr kumimoji="1"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kumimoji="1" sz="2000">
                <a:solidFill>
                  <a:schemeClr val="tx1"/>
                </a:solidFill>
                <a:latin typeface="Calibri" charset="0"/>
                <a:ea typeface="ＭＳ Ｐゴシック" charset="-128"/>
              </a:defRPr>
            </a:lvl9pPr>
          </a:lstStyle>
          <a:p>
            <a:pPr lvl="0" algn="just" defTabSz="914400">
              <a:spcBef>
                <a:spcPct val="0"/>
              </a:spcBef>
              <a:buNone/>
              <a:defRPr/>
            </a:pPr>
            <a:r>
              <a:rPr kumimoji="1" lang="ja-JP" altLang="en-US"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化学還元法によるグラフィン</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92"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rGO</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は、酸素官能基及び欠陥が多く生成されるため、その導電率は、グラフィン本来の導電率より低くなることが多い。本研究では、グラフィンとタングステンブロンズナノ材料を複合化することで、「並列抵抗」の様なシナージ効果により、薄膜の電気抵抗を低下（導電性を向上）させることに成功した。</a:t>
            </a:r>
          </a:p>
          <a:p>
            <a:pPr algn="just" defTabSz="914400">
              <a:spcBef>
                <a:spcPct val="0"/>
              </a:spcBef>
              <a:buNone/>
              <a:defRPr/>
            </a:pP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Graphene (</a:t>
            </a:r>
            <a:r>
              <a:rPr lang="en-US" altLang="ja-JP" sz="1292"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rGO</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synthesized by chemical reduction method usually shows lower conductivity than graphene original conductivity, because of the existence of many oxygen functional groups and defects. In the present research, reduction of electrical resistance (Improvement of conductivity) of the thin film was successfully realized by</a:t>
            </a:r>
            <a:r>
              <a:rPr lang="ja-JP" altLang="en-US"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the </a:t>
            </a:r>
            <a:r>
              <a:rPr lang="en-US" altLang="ja-JP" sz="1292">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synergistic “parallel resistance effect” </a:t>
            </a:r>
            <a:r>
              <a:rPr lang="en-US" altLang="ja-JP" sz="1292"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in the graphene / tungsten bronze composites</a:t>
            </a:r>
            <a:endParaRPr kumimoji="1" lang="ja-JP" altLang="en-US" sz="1292"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オブジェクト 6"/>
          <p:cNvGraphicFramePr>
            <a:graphicFrameLocks noChangeAspect="1"/>
          </p:cNvGraphicFramePr>
          <p:nvPr/>
        </p:nvGraphicFramePr>
        <p:xfrm>
          <a:off x="0" y="2564904"/>
          <a:ext cx="4207119" cy="2704807"/>
        </p:xfrm>
        <a:graphic>
          <a:graphicData uri="http://schemas.openxmlformats.org/presentationml/2006/ole">
            <mc:AlternateContent xmlns:mc="http://schemas.openxmlformats.org/markup-compatibility/2006">
              <mc:Choice xmlns:v="urn:schemas-microsoft-com:vml" Requires="v">
                <p:oleObj spid="_x0000_s1029" name="ｸﾞﾗﾌ" r:id="rId3" imgW="30962600" imgH="21577300" progId="Origin50.Graph">
                  <p:embed/>
                </p:oleObj>
              </mc:Choice>
              <mc:Fallback>
                <p:oleObj name="ｸﾞﾗﾌ" r:id="rId3" imgW="30962600" imgH="21577300" progId="Origin50.Grap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564904"/>
                        <a:ext cx="4207119" cy="2704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8"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0233" y="2780928"/>
            <a:ext cx="3341517" cy="2222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6610" y="2852936"/>
            <a:ext cx="1081454" cy="2265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テキスト ボックス 19"/>
          <p:cNvSpPr txBox="1"/>
          <p:nvPr/>
        </p:nvSpPr>
        <p:spPr>
          <a:xfrm>
            <a:off x="7217502" y="558508"/>
            <a:ext cx="1872876" cy="559572"/>
          </a:xfrm>
          <a:prstGeom prst="rect">
            <a:avLst/>
          </a:prstGeom>
          <a:noFill/>
        </p:spPr>
        <p:txBody>
          <a:bodyPr wrap="none" lIns="0" tIns="0" rIns="72000" bIns="3600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rgbClr val="FF0000"/>
                </a:solidFill>
                <a:effectLst/>
                <a:uLnTx/>
                <a:uFillTx/>
                <a:latin typeface="Segoe UI" panose="020B0502040204020203" pitchFamily="34" charset="0"/>
                <a:ea typeface="Segoe UI" panose="020B0502040204020203" pitchFamily="34" charset="0"/>
                <a:cs typeface="Segoe UI" panose="020B0502040204020203" pitchFamily="34" charset="0"/>
              </a:rPr>
              <a:t>CARBON</a:t>
            </a:r>
            <a:r>
              <a:rPr kumimoji="1" lang="en-US" altLang="ja-JP" sz="18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a:t>
            </a:r>
            <a:r>
              <a:rPr kumimoji="1" lang="en-US" altLang="ja-JP" sz="8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94(2015)309-316</a:t>
            </a:r>
          </a:p>
          <a:p>
            <a:pPr lvl="0" algn="r" defTabSz="914400"/>
            <a:r>
              <a:rPr kumimoji="1" lang="en-US" altLang="ja-JP" sz="8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Published online 30 June</a:t>
            </a:r>
            <a:r>
              <a:rPr kumimoji="1" lang="en-US" altLang="ja-JP" sz="800" dirty="0">
                <a:solidFill>
                  <a:prstClr val="black"/>
                </a:solidFill>
                <a:latin typeface="Segoe UI" panose="020B0502040204020203" pitchFamily="34" charset="0"/>
                <a:ea typeface="Segoe UI" panose="020B0502040204020203" pitchFamily="34" charset="0"/>
                <a:cs typeface="Segoe UI" panose="020B0502040204020203" pitchFamily="34" charset="0"/>
              </a:rPr>
              <a:t>, 2015</a:t>
            </a:r>
            <a:br>
              <a:rPr kumimoji="1" lang="en-US" altLang="ja-JP" sz="800" dirty="0">
                <a:solidFill>
                  <a:prstClr val="black"/>
                </a:solidFill>
                <a:latin typeface="Segoe UI" panose="020B0502040204020203" pitchFamily="34" charset="0"/>
                <a:ea typeface="Segoe UI" panose="020B0502040204020203" pitchFamily="34" charset="0"/>
                <a:cs typeface="Segoe UI" panose="020B0502040204020203" pitchFamily="34" charset="0"/>
              </a:rPr>
            </a:br>
            <a:r>
              <a:rPr kumimoji="1" lang="en-US" altLang="ja-JP" sz="800" dirty="0">
                <a:solidFill>
                  <a:prstClr val="black"/>
                </a:solidFill>
                <a:latin typeface="Segoe UI" panose="020B0502040204020203" pitchFamily="34" charset="0"/>
                <a:ea typeface="Segoe UI" panose="020B0502040204020203" pitchFamily="34" charset="0"/>
                <a:cs typeface="Segoe UI" panose="020B0502040204020203" pitchFamily="34" charset="0"/>
              </a:rPr>
              <a:t>DOI: 10.1016/j.carbon.2015.06.072</a:t>
            </a:r>
            <a:endParaRPr kumimoji="1" lang="ja-JP" altLang="en-US" sz="800" b="0" i="0" u="none" strike="noStrike" kern="1200" cap="none" spc="0" normalizeH="0" baseline="0" noProof="0" dirty="0">
              <a:ln>
                <a:noFill/>
              </a:ln>
              <a:solidFill>
                <a:prstClr val="black"/>
              </a:solidFill>
              <a:effectLst/>
              <a:uLnTx/>
              <a:uFillTx/>
              <a:latin typeface="Segoe UI" panose="020B0502040204020203" pitchFamily="34" charset="0"/>
              <a:ea typeface="ＭＳ Ｐゴシック" panose="020B0600070205080204" pitchFamily="50" charset="-128"/>
              <a:cs typeface="Segoe UI" panose="020B0502040204020203" pitchFamily="34" charset="0"/>
            </a:endParaRPr>
          </a:p>
        </p:txBody>
      </p:sp>
      <p:sp>
        <p:nvSpPr>
          <p:cNvPr id="21" name="テキスト ボックス 20"/>
          <p:cNvSpPr txBox="1"/>
          <p:nvPr/>
        </p:nvSpPr>
        <p:spPr>
          <a:xfrm>
            <a:off x="513326" y="1921934"/>
            <a:ext cx="8307146" cy="744238"/>
          </a:xfrm>
          <a:prstGeom prst="rect">
            <a:avLst/>
          </a:prstGeom>
          <a:noFill/>
        </p:spPr>
        <p:txBody>
          <a:bodyPr wrap="none" lIns="0" tIns="0" rIns="0" bIns="36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Graphene/M</a:t>
            </a:r>
            <a:r>
              <a:rPr kumimoji="1" lang="en-US" altLang="ja-JP" sz="1800" b="1" i="0" u="none" strike="noStrike" kern="1200" cap="none" spc="0" normalizeH="0" baseline="-2500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x</a:t>
            </a:r>
            <a:r>
              <a:rPr kumimoji="1" lang="en-US" altLang="ja-JP" sz="1800" b="1"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WO</a:t>
            </a:r>
            <a:r>
              <a:rPr kumimoji="1" lang="en-US" altLang="ja-JP" sz="1800" b="1" i="0" u="none" strike="noStrike" kern="1200" cap="none" spc="0" normalizeH="0" baseline="-2500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3</a:t>
            </a:r>
            <a:r>
              <a:rPr kumimoji="1" lang="en-US" altLang="ja-JP" sz="1800" b="1"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(M=Na, K) </a:t>
            </a:r>
            <a:r>
              <a:rPr kumimoji="1" lang="en-US" altLang="ja-JP" sz="1800" b="1"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nanohybrids</a:t>
            </a:r>
            <a:r>
              <a:rPr kumimoji="1" lang="en-US" altLang="ja-JP" sz="1800" b="1"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with excellent electrical properties</a:t>
            </a:r>
            <a:endParaRPr kumimoji="1" lang="en-US" altLang="ja-JP" sz="18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Bin Liu, Shu Yin,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Xiaoyong</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Wu,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Yuhua</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Wang,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Yunfang</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Huang,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Jihuai</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Wu,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Tohru</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Sekino</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Junichi Matsushita,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Soo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Wohn</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Lee, Makoto Kobayashi, Masato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Kakihana</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a:t>
            </a:r>
            <a:r>
              <a:rPr kumimoji="1" lang="en-US" altLang="ja-JP" sz="1400" b="0" i="0" u="none" strike="noStrike" kern="1200" cap="none" spc="0" normalizeH="0" baseline="0" noProof="0" dirty="0" err="1">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Tsugio</a:t>
            </a:r>
            <a:r>
              <a:rPr kumimoji="1" lang="en-US" altLang="ja-JP" sz="14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 Sato</a:t>
            </a:r>
            <a:endParaRPr kumimoji="1" lang="ja-JP" altLang="en-US" sz="1400" b="0" i="0" u="none" strike="noStrike" kern="1200" cap="none" spc="0" normalizeH="0" baseline="0" noProof="0" dirty="0">
              <a:ln>
                <a:noFill/>
              </a:ln>
              <a:solidFill>
                <a:prstClr val="black"/>
              </a:solidFill>
              <a:effectLst/>
              <a:uLnTx/>
              <a:uFillTx/>
              <a:latin typeface="Segoe UI" panose="020B0502040204020203" pitchFamily="34" charset="0"/>
              <a:ea typeface="ＭＳ Ｐゴシック" panose="020B0600070205080204" pitchFamily="50" charset="-128"/>
              <a:cs typeface="Segoe UI" panose="020B0502040204020203" pitchFamily="34" charset="0"/>
            </a:endParaRPr>
          </a:p>
        </p:txBody>
      </p:sp>
      <p:sp>
        <p:nvSpPr>
          <p:cNvPr id="22" name="正方形/長方形 21"/>
          <p:cNvSpPr/>
          <p:nvPr/>
        </p:nvSpPr>
        <p:spPr>
          <a:xfrm>
            <a:off x="612000" y="1472400"/>
            <a:ext cx="3852000" cy="36000"/>
          </a:xfrm>
          <a:prstGeom prst="rect">
            <a:avLst/>
          </a:prstGeom>
          <a:solidFill>
            <a:srgbClr val="7030A0">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4715999" y="1472400"/>
            <a:ext cx="1224000" cy="36000"/>
          </a:xfrm>
          <a:prstGeom prst="rect">
            <a:avLst/>
          </a:prstGeom>
          <a:solidFill>
            <a:srgbClr val="92D05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正方形/長方形 23"/>
          <p:cNvSpPr/>
          <p:nvPr/>
        </p:nvSpPr>
        <p:spPr>
          <a:xfrm>
            <a:off x="612000" y="1656000"/>
            <a:ext cx="1836000" cy="36000"/>
          </a:xfrm>
          <a:prstGeom prst="rect">
            <a:avLst/>
          </a:prstGeom>
          <a:solidFill>
            <a:srgbClr val="FFFF00">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7" name="テキスト ボックス 26"/>
          <p:cNvSpPr txBox="1"/>
          <p:nvPr/>
        </p:nvSpPr>
        <p:spPr>
          <a:xfrm>
            <a:off x="2383920" y="314199"/>
            <a:ext cx="1438780" cy="442035"/>
          </a:xfrm>
          <a:prstGeom prst="rect">
            <a:avLst/>
          </a:prstGeom>
          <a:solidFill>
            <a:schemeClr val="bg1"/>
          </a:solidFill>
          <a:ln w="25400">
            <a:solidFill>
              <a:srgbClr val="FF0000"/>
            </a:solidFill>
          </a:ln>
        </p:spPr>
        <p:txBody>
          <a:bodyPr wrap="square" tIns="72000" bIns="0" rtlCol="0">
            <a:spAutoFit/>
          </a:bodyPr>
          <a:lstStyle/>
          <a:p>
            <a:pPr algn="ct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記載例</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792002" y="252000"/>
            <a:ext cx="8280046" cy="288000"/>
            <a:chOff x="792002" y="252000"/>
            <a:chExt cx="8280046" cy="288000"/>
          </a:xfrm>
        </p:grpSpPr>
        <p:sp>
          <p:nvSpPr>
            <p:cNvPr id="11" name="正方形/長方形 10"/>
            <p:cNvSpPr/>
            <p:nvPr/>
          </p:nvSpPr>
          <p:spPr>
            <a:xfrm>
              <a:off x="7992048" y="252000"/>
              <a:ext cx="1080000" cy="288000"/>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bg1"/>
                  </a:solidFill>
                  <a:effectLst/>
                  <a:uLnTx/>
                  <a:uFillTx/>
                  <a:latin typeface="Segoe UI" panose="020B0502040204020203" pitchFamily="34" charset="0"/>
                  <a:ea typeface="Segoe UI" panose="020B0502040204020203" pitchFamily="34" charset="0"/>
                  <a:cs typeface="Segoe UI" panose="020B0502040204020203" pitchFamily="34" charset="0"/>
                </a:rPr>
                <a:t>IF=6.196</a:t>
              </a:r>
            </a:p>
          </p:txBody>
        </p:sp>
        <p:grpSp>
          <p:nvGrpSpPr>
            <p:cNvPr id="26" name="グループ化 25"/>
            <p:cNvGrpSpPr/>
            <p:nvPr/>
          </p:nvGrpSpPr>
          <p:grpSpPr>
            <a:xfrm>
              <a:off x="792002" y="252000"/>
              <a:ext cx="7092366" cy="288000"/>
              <a:chOff x="792002" y="252000"/>
              <a:chExt cx="7092366" cy="288000"/>
            </a:xfrm>
          </p:grpSpPr>
          <p:sp>
            <p:nvSpPr>
              <p:cNvPr id="34" name="正方形/長方形 33"/>
              <p:cNvSpPr/>
              <p:nvPr/>
            </p:nvSpPr>
            <p:spPr>
              <a:xfrm>
                <a:off x="4212000" y="252000"/>
                <a:ext cx="504000" cy="288000"/>
              </a:xfrm>
              <a:prstGeom prst="rect">
                <a:avLst/>
              </a:prstGeom>
              <a:solidFill>
                <a:srgbClr val="7A2A82"/>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多元研 </a:t>
                </a: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IMRAM</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40" name="テキスト ボックス 39"/>
              <p:cNvSpPr txBox="1"/>
              <p:nvPr/>
            </p:nvSpPr>
            <p:spPr>
              <a:xfrm>
                <a:off x="6839954" y="252000"/>
                <a:ext cx="504000" cy="288000"/>
              </a:xfrm>
              <a:prstGeom prst="rect">
                <a:avLst/>
              </a:prstGeom>
              <a:solidFill>
                <a:srgbClr val="FFFF00"/>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海外</a:t>
                </a:r>
                <a:br>
                  <a:rPr kumimoji="1" lang="en-US" altLang="ja-JP"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共同研究</a:t>
                </a:r>
              </a:p>
            </p:txBody>
          </p:sp>
          <p:sp>
            <p:nvSpPr>
              <p:cNvPr id="41" name="テキスト ボックス 40"/>
              <p:cNvSpPr txBox="1"/>
              <p:nvPr/>
            </p:nvSpPr>
            <p:spPr>
              <a:xfrm>
                <a:off x="7380368" y="252000"/>
                <a:ext cx="504000" cy="288000"/>
              </a:xfrm>
              <a:prstGeom prst="rect">
                <a:avLst/>
              </a:prstGeom>
              <a:solidFill>
                <a:srgbClr val="FFFFFF"/>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拠点利用研究者</a:t>
                </a:r>
              </a:p>
            </p:txBody>
          </p:sp>
          <p:sp>
            <p:nvSpPr>
              <p:cNvPr id="44" name="正方形/長方形 43"/>
              <p:cNvSpPr/>
              <p:nvPr/>
            </p:nvSpPr>
            <p:spPr>
              <a:xfrm>
                <a:off x="792002" y="252000"/>
                <a:ext cx="719998" cy="288000"/>
              </a:xfrm>
              <a:prstGeom prst="rect">
                <a:avLst/>
              </a:prstGeom>
              <a:solidFill>
                <a:srgbClr val="FFFF0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2" name="正方形/長方形 31"/>
            <p:cNvSpPr/>
            <p:nvPr/>
          </p:nvSpPr>
          <p:spPr>
            <a:xfrm>
              <a:off x="5220000" y="252000"/>
              <a:ext cx="558500" cy="286702"/>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産  研 </a:t>
              </a:r>
              <a:endParaRPr kumimoji="1" lang="en-US" altLang="ja-JP" sz="900" b="1" dirty="0">
                <a:solidFill>
                  <a:prstClr val="white"/>
                </a:solidFill>
                <a:latin typeface="Segoe UI" panose="020B0502040204020203" pitchFamily="34" charset="0"/>
                <a:ea typeface="メイリオ" panose="020B0604030504040204" pitchFamily="50" charset="-128"/>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rPr>
                <a:t>SANKEN</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grpSp>
      <p:sp>
        <p:nvSpPr>
          <p:cNvPr id="48" name="テキスト ボックス 47"/>
          <p:cNvSpPr txBox="1"/>
          <p:nvPr/>
        </p:nvSpPr>
        <p:spPr>
          <a:xfrm>
            <a:off x="4317278" y="76282"/>
            <a:ext cx="299295" cy="221018"/>
          </a:xfrm>
          <a:prstGeom prst="rect">
            <a:avLst/>
          </a:prstGeom>
          <a:noFill/>
        </p:spPr>
        <p:txBody>
          <a:bodyPr wrap="none" lIns="72000" tIns="36000" rIns="72000" bIns="0" rtlCol="0">
            <a:spAutoFit/>
          </a:bodyPr>
          <a:lstStyle/>
          <a:p>
            <a:r>
              <a:rPr kumimoji="1" lang="ja-JP" altLang="en-US" sz="1200" b="1" dirty="0">
                <a:solidFill>
                  <a:srgbClr val="FFFF00"/>
                </a:solidFill>
              </a:rPr>
              <a:t>＊</a:t>
            </a:r>
          </a:p>
        </p:txBody>
      </p:sp>
      <p:sp>
        <p:nvSpPr>
          <p:cNvPr id="49" name="テキスト ボックス 48"/>
          <p:cNvSpPr txBox="1"/>
          <p:nvPr/>
        </p:nvSpPr>
        <p:spPr>
          <a:xfrm>
            <a:off x="835968" y="3571356"/>
            <a:ext cx="8084264" cy="586108"/>
          </a:xfrm>
          <a:prstGeom prst="rect">
            <a:avLst/>
          </a:prstGeom>
          <a:solidFill>
            <a:schemeClr val="bg1"/>
          </a:solidFill>
          <a:ln w="50800">
            <a:solidFill>
              <a:srgbClr val="FF0000"/>
            </a:solidFill>
          </a:ln>
        </p:spPr>
        <p:txBody>
          <a:bodyPr wrap="none" tIns="108000" rtlCol="0">
            <a:spAutoFit/>
          </a:bodyPr>
          <a:lstStyle/>
          <a:p>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著作権の問題のない図表を使用してください。</a:t>
            </a: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6228000" y="1472400"/>
            <a:ext cx="1260000" cy="36000"/>
          </a:xfrm>
          <a:prstGeom prst="rect">
            <a:avLst/>
          </a:prstGeom>
          <a:solidFill>
            <a:schemeClr val="bg1">
              <a:lumMod val="75000"/>
              <a:alpha val="4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B05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7749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61794" y="911618"/>
            <a:ext cx="7650893" cy="892552"/>
          </a:xfrm>
          <a:prstGeom prst="rect">
            <a:avLst/>
          </a:prstGeom>
          <a:noFill/>
        </p:spPr>
        <p:txBody>
          <a:bodyPr wrap="square" rtlCol="0">
            <a:spAutoFit/>
          </a:bodyPr>
          <a:lstStyle/>
          <a:p>
            <a:r>
              <a:rPr lang="ja-JP" altLang="en-US" sz="2220" b="1" dirty="0">
                <a:latin typeface="メイリオ" panose="020B0604030504040204" pitchFamily="50" charset="-128"/>
                <a:ea typeface="メイリオ" panose="020B0604030504040204" pitchFamily="50" charset="-128"/>
                <a:cs typeface="メイリオ" panose="020B0604030504040204" pitchFamily="50" charset="-128"/>
              </a:rPr>
              <a:t>ブリッジ回路を搭載した超高感度電流計測システムの開発 </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名大</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矢崎 啓寿・安井 隆雄・加地範匡・馬場嘉信、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（阪大産研）川合 知二、</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九大先導研</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柳田　剛・長島 一樹・金井 真樹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9" name="グループ化 18"/>
          <p:cNvGrpSpPr/>
          <p:nvPr/>
        </p:nvGrpSpPr>
        <p:grpSpPr>
          <a:xfrm>
            <a:off x="792002" y="252000"/>
            <a:ext cx="8279999" cy="288000"/>
            <a:chOff x="792002" y="252000"/>
            <a:chExt cx="8279999" cy="288000"/>
          </a:xfrm>
        </p:grpSpPr>
        <p:sp>
          <p:nvSpPr>
            <p:cNvPr id="11" name="正方形/長方形 10"/>
            <p:cNvSpPr/>
            <p:nvPr/>
          </p:nvSpPr>
          <p:spPr>
            <a:xfrm>
              <a:off x="7992001" y="252000"/>
              <a:ext cx="1080000" cy="286702"/>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36000" tIns="0" rIns="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IF=13.858 </a:t>
              </a:r>
              <a:endParaRPr kumimoji="1" lang="ja-JP" altLang="en-US" sz="14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grpSp>
          <p:nvGrpSpPr>
            <p:cNvPr id="36" name="グループ化 35"/>
            <p:cNvGrpSpPr/>
            <p:nvPr/>
          </p:nvGrpSpPr>
          <p:grpSpPr>
            <a:xfrm>
              <a:off x="792002" y="252000"/>
              <a:ext cx="7092366" cy="288000"/>
              <a:chOff x="792002" y="252000"/>
              <a:chExt cx="7092366" cy="288000"/>
            </a:xfrm>
          </p:grpSpPr>
          <p:sp>
            <p:nvSpPr>
              <p:cNvPr id="41" name="正方形/長方形 40"/>
              <p:cNvSpPr/>
              <p:nvPr/>
            </p:nvSpPr>
            <p:spPr>
              <a:xfrm>
                <a:off x="5146766" y="252000"/>
                <a:ext cx="577234" cy="288000"/>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産  研 </a:t>
                </a:r>
                <a:endParaRPr kumimoji="1" lang="en-US" altLang="ja-JP"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prstClr val="white"/>
                    </a:solidFill>
                    <a:latin typeface="Segoe UI" panose="020B0502040204020203" pitchFamily="34" charset="0"/>
                    <a:ea typeface="メイリオ" panose="020B0604030504040204" pitchFamily="50" charset="-128"/>
                    <a:cs typeface="Segoe UI" panose="020B0502040204020203" pitchFamily="34" charset="0"/>
                  </a:rPr>
                  <a:t>SANKEN</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42" name="正方形/長方形 41"/>
              <p:cNvSpPr/>
              <p:nvPr/>
            </p:nvSpPr>
            <p:spPr>
              <a:xfrm>
                <a:off x="5724000" y="252000"/>
                <a:ext cx="504000" cy="288000"/>
              </a:xfrm>
              <a:prstGeom prst="rect">
                <a:avLst/>
              </a:prstGeom>
              <a:solidFill>
                <a:srgbClr val="EA5350"/>
              </a:solidFill>
              <a:ln w="9525">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先導研 </a:t>
                </a: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IMCE</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46" name="テキスト ボックス 45"/>
              <p:cNvSpPr txBox="1"/>
              <p:nvPr/>
            </p:nvSpPr>
            <p:spPr>
              <a:xfrm>
                <a:off x="7380368" y="252000"/>
                <a:ext cx="504000" cy="288000"/>
              </a:xfrm>
              <a:prstGeom prst="rect">
                <a:avLst/>
              </a:prstGeom>
              <a:solidFill>
                <a:srgbClr val="FFFFFF"/>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拠点利用研究者</a:t>
                </a:r>
              </a:p>
            </p:txBody>
          </p:sp>
          <p:sp>
            <p:nvSpPr>
              <p:cNvPr id="49" name="正方形/長方形 48"/>
              <p:cNvSpPr/>
              <p:nvPr/>
            </p:nvSpPr>
            <p:spPr>
              <a:xfrm>
                <a:off x="792002" y="252000"/>
                <a:ext cx="719998" cy="288000"/>
              </a:xfrm>
              <a:prstGeom prst="rect">
                <a:avLst/>
              </a:prstGeom>
              <a:solidFill>
                <a:srgbClr val="FFFF0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600" b="1" i="0" u="none" strike="noStrike" kern="1200" cap="none" spc="0" normalizeH="0" baseline="0" noProof="0" dirty="0">
                  <a:ln>
                    <a:noFill/>
                  </a:ln>
                  <a:solidFill>
                    <a:srgbClr val="000066"/>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18" name="テキスト ボックス 5"/>
          <p:cNvSpPr txBox="1">
            <a:spLocks noChangeArrowheads="1"/>
          </p:cNvSpPr>
          <p:nvPr/>
        </p:nvSpPr>
        <p:spPr bwMode="gray">
          <a:xfrm>
            <a:off x="5415626" y="515545"/>
            <a:ext cx="3701290" cy="600164"/>
          </a:xfrm>
          <a:prstGeom prst="rect">
            <a:avLst/>
          </a:prstGeom>
          <a:noFill/>
          <a:ln w="9525">
            <a:noFill/>
            <a:miter lim="800000"/>
            <a:headEnd/>
            <a:tailEnd/>
          </a:ln>
        </p:spPr>
        <p:txBody>
          <a:bodyPr wrap="square" lIns="0" tIns="0" bIns="0">
            <a:spAutoFit/>
          </a:bodyPr>
          <a:lstStyle/>
          <a:p>
            <a:pPr algn="r" eaLnBrk="0" hangingPunct="0">
              <a:defRPr/>
            </a:pPr>
            <a:r>
              <a:rPr kumimoji="0" lang="en-US" altLang="ja-JP" sz="1600" b="1" dirty="0" err="1">
                <a:solidFill>
                  <a:srgbClr val="FF0000"/>
                </a:solidFill>
                <a:latin typeface="Segoe UI" panose="020B0502040204020203" pitchFamily="34" charset="0"/>
                <a:ea typeface="Segoe UI" panose="020B0502040204020203" pitchFamily="34" charset="0"/>
                <a:cs typeface="Segoe UI" panose="020B0502040204020203" pitchFamily="34" charset="0"/>
              </a:rPr>
              <a:t>J.Am.Chem.Soc</a:t>
            </a:r>
            <a:r>
              <a:rPr kumimoji="0" lang="en-US" altLang="ja-JP" sz="1600" b="1" dirty="0">
                <a:solidFill>
                  <a:srgbClr val="FF0000"/>
                </a:solidFill>
                <a:latin typeface="Segoe UI" panose="020B0502040204020203" pitchFamily="34" charset="0"/>
                <a:ea typeface="Segoe UI" panose="020B0502040204020203" pitchFamily="34" charset="0"/>
                <a:cs typeface="Segoe UI" panose="020B0502040204020203" pitchFamily="34" charset="0"/>
              </a:rPr>
              <a:t>.</a:t>
            </a:r>
            <a:r>
              <a:rPr kumimoji="0" lang="en-US" altLang="ja-JP" sz="1050" dirty="0">
                <a:latin typeface="Segoe UI" panose="020B0502040204020203" pitchFamily="34" charset="0"/>
                <a:ea typeface="Segoe UI" panose="020B0502040204020203" pitchFamily="34" charset="0"/>
                <a:cs typeface="Segoe UI" panose="020B0502040204020203" pitchFamily="34" charset="0"/>
              </a:rPr>
              <a:t> </a:t>
            </a:r>
            <a:r>
              <a:rPr kumimoji="0" lang="en-US" altLang="ja-JP" sz="800" dirty="0">
                <a:latin typeface="Segoe UI" panose="020B0502040204020203" pitchFamily="34" charset="0"/>
                <a:ea typeface="Segoe UI" panose="020B0502040204020203" pitchFamily="34" charset="0"/>
                <a:cs typeface="Segoe UI" panose="020B0502040204020203" pitchFamily="34" charset="0"/>
              </a:rPr>
              <a:t>Vol. 139, No. 40, 14137-14142.</a:t>
            </a:r>
          </a:p>
          <a:p>
            <a:pPr algn="r" eaLnBrk="0" hangingPunct="0">
              <a:defRPr/>
            </a:pPr>
            <a:r>
              <a:rPr lang="en-US" altLang="ja-JP" sz="800" dirty="0">
                <a:latin typeface="Segoe UI" panose="020B0502040204020203" pitchFamily="34" charset="0"/>
                <a:ea typeface="Segoe UI" panose="020B0502040204020203" pitchFamily="34" charset="0"/>
                <a:cs typeface="Segoe UI" panose="020B0502040204020203" pitchFamily="34" charset="0"/>
              </a:rPr>
              <a:t>Published</a:t>
            </a:r>
            <a:r>
              <a:rPr lang="ja-JP" altLang="en-US" sz="800" dirty="0">
                <a:latin typeface="Segoe UI" panose="020B0502040204020203" pitchFamily="34" charset="0"/>
                <a:ea typeface="Segoe UI" panose="020B0502040204020203" pitchFamily="34" charset="0"/>
                <a:cs typeface="Segoe UI" panose="020B0502040204020203" pitchFamily="34" charset="0"/>
              </a:rPr>
              <a:t> </a:t>
            </a:r>
            <a:r>
              <a:rPr lang="en-US" altLang="ja-JP" sz="800" dirty="0">
                <a:latin typeface="Segoe UI" panose="020B0502040204020203" pitchFamily="34" charset="0"/>
                <a:ea typeface="Segoe UI" panose="020B0502040204020203" pitchFamily="34" charset="0"/>
                <a:cs typeface="Segoe UI" panose="020B0502040204020203" pitchFamily="34" charset="0"/>
              </a:rPr>
              <a:t>online: 7 September, 2017</a:t>
            </a:r>
            <a:endParaRPr kumimoji="0" lang="en-US" altLang="ja-JP" sz="800" dirty="0">
              <a:latin typeface="Segoe UI" panose="020B0502040204020203" pitchFamily="34" charset="0"/>
              <a:ea typeface="Segoe UI" panose="020B0502040204020203" pitchFamily="34" charset="0"/>
              <a:cs typeface="Segoe UI" panose="020B0502040204020203" pitchFamily="34" charset="0"/>
            </a:endParaRPr>
          </a:p>
          <a:p>
            <a:pPr algn="r" eaLnBrk="0" hangingPunct="0">
              <a:defRPr/>
            </a:pPr>
            <a:r>
              <a:rPr lang="en-US" altLang="ja-JP" sz="800" dirty="0">
                <a:latin typeface="Segoe UI" panose="020B0502040204020203" pitchFamily="34" charset="0"/>
                <a:ea typeface="Segoe UI" panose="020B0502040204020203" pitchFamily="34" charset="0"/>
                <a:cs typeface="Segoe UI" panose="020B0502040204020203" pitchFamily="34" charset="0"/>
              </a:rPr>
              <a:t>DOI: 10.1021/jacs.7b06440</a:t>
            </a:r>
            <a:endParaRPr kumimoji="1" lang="ja-JP" altLang="en-US" sz="800" dirty="0">
              <a:latin typeface="Segoe UI" panose="020B0502040204020203" pitchFamily="34" charset="0"/>
              <a:ea typeface="メイリオ" panose="020B0604030504040204" pitchFamily="50" charset="-128"/>
              <a:cs typeface="Segoe UI" panose="020B0502040204020203" pitchFamily="34" charset="0"/>
            </a:endParaRPr>
          </a:p>
          <a:p>
            <a:pPr algn="r" eaLnBrk="0" hangingPunct="0">
              <a:defRPr/>
            </a:pPr>
            <a:endParaRPr kumimoji="0" lang="en-US" altLang="ja-JP" sz="700" dirty="0">
              <a:latin typeface="Segoe UI" panose="020B0502040204020203" pitchFamily="34" charset="0"/>
              <a:ea typeface="Segoe UI" panose="020B0502040204020203" pitchFamily="34" charset="0"/>
              <a:cs typeface="Segoe UI" panose="020B0502040204020203" pitchFamily="34" charset="0"/>
            </a:endParaRPr>
          </a:p>
        </p:txBody>
      </p:sp>
      <p:sp>
        <p:nvSpPr>
          <p:cNvPr id="23" name="テキスト ボックス 22"/>
          <p:cNvSpPr txBox="1"/>
          <p:nvPr/>
        </p:nvSpPr>
        <p:spPr>
          <a:xfrm>
            <a:off x="338456" y="1920482"/>
            <a:ext cx="8006049" cy="1077218"/>
          </a:xfrm>
          <a:prstGeom prst="rect">
            <a:avLst/>
          </a:prstGeom>
          <a:noFill/>
        </p:spPr>
        <p:txBody>
          <a:bodyPr wrap="square" rtlCol="0">
            <a:spAutoFit/>
          </a:bodyPr>
          <a:lstStyle/>
          <a:p>
            <a:r>
              <a:rPr kumimoji="1" lang="en-US" altLang="ja-JP" b="1" dirty="0">
                <a:latin typeface="Segoe UI" panose="020B0502040204020203" pitchFamily="34" charset="0"/>
                <a:ea typeface="Segoe UI" panose="020B0502040204020203" pitchFamily="34" charset="0"/>
                <a:cs typeface="Segoe UI" panose="020B0502040204020203" pitchFamily="34" charset="0"/>
              </a:rPr>
              <a:t>Substantial Expansion of Detectable Size Range in Ionic Current Sensing through Pores by Using a Microfluidic Bridge Circuit</a:t>
            </a:r>
          </a:p>
          <a:p>
            <a:r>
              <a:rPr lang="en-US" altLang="ja-JP" sz="1400" dirty="0" err="1">
                <a:latin typeface="Segoe UI" panose="020B0502040204020203" pitchFamily="34" charset="0"/>
                <a:ea typeface="Segoe UI" panose="020B0502040204020203" pitchFamily="34" charset="0"/>
                <a:cs typeface="Segoe UI" panose="020B0502040204020203" pitchFamily="34" charset="0"/>
              </a:rPr>
              <a:t>Hirotoshi</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Yasaki</a:t>
            </a:r>
            <a:r>
              <a:rPr lang="en-US" altLang="ja-JP" sz="1400" dirty="0">
                <a:latin typeface="Segoe UI" panose="020B0502040204020203" pitchFamily="34" charset="0"/>
                <a:ea typeface="Segoe UI" panose="020B0502040204020203" pitchFamily="34" charset="0"/>
                <a:cs typeface="Segoe UI" panose="020B0502040204020203" pitchFamily="34" charset="0"/>
              </a:rPr>
              <a:t>, Takao </a:t>
            </a:r>
            <a:r>
              <a:rPr lang="en-US" altLang="ja-JP" sz="1400" dirty="0" err="1">
                <a:latin typeface="Segoe UI" panose="020B0502040204020203" pitchFamily="34" charset="0"/>
                <a:ea typeface="Segoe UI" panose="020B0502040204020203" pitchFamily="34" charset="0"/>
                <a:cs typeface="Segoe UI" panose="020B0502040204020203" pitchFamily="34" charset="0"/>
              </a:rPr>
              <a:t>Yasui</a:t>
            </a:r>
            <a:r>
              <a:rPr lang="en-US" altLang="ja-JP" sz="1400" dirty="0">
                <a:latin typeface="Segoe UI" panose="020B0502040204020203" pitchFamily="34" charset="0"/>
                <a:ea typeface="Segoe UI" panose="020B0502040204020203" pitchFamily="34" charset="0"/>
                <a:cs typeface="Segoe UI" panose="020B0502040204020203" pitchFamily="34" charset="0"/>
              </a:rPr>
              <a:t>, Takeshi </a:t>
            </a:r>
            <a:r>
              <a:rPr lang="en-US" altLang="ja-JP" sz="1400" dirty="0" err="1">
                <a:latin typeface="Segoe UI" panose="020B0502040204020203" pitchFamily="34" charset="0"/>
                <a:ea typeface="Segoe UI" panose="020B0502040204020203" pitchFamily="34" charset="0"/>
                <a:cs typeface="Segoe UI" panose="020B0502040204020203" pitchFamily="34" charset="0"/>
              </a:rPr>
              <a:t>Yanagida</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Noritada</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Kaji</a:t>
            </a:r>
            <a:r>
              <a:rPr lang="en-US" altLang="ja-JP" sz="1400" dirty="0">
                <a:latin typeface="Segoe UI" panose="020B0502040204020203" pitchFamily="34" charset="0"/>
                <a:ea typeface="Segoe UI" panose="020B0502040204020203" pitchFamily="34" charset="0"/>
                <a:cs typeface="Segoe UI" panose="020B0502040204020203" pitchFamily="34" charset="0"/>
              </a:rPr>
              <a:t>, Masaki Kanai, Kazuki Nagashima, </a:t>
            </a:r>
            <a:r>
              <a:rPr lang="en-US" altLang="ja-JP" sz="1400" dirty="0" err="1">
                <a:latin typeface="Segoe UI" panose="020B0502040204020203" pitchFamily="34" charset="0"/>
                <a:ea typeface="Segoe UI" panose="020B0502040204020203" pitchFamily="34" charset="0"/>
                <a:cs typeface="Segoe UI" panose="020B0502040204020203" pitchFamily="34" charset="0"/>
              </a:rPr>
              <a:t>Tomoji</a:t>
            </a:r>
            <a:r>
              <a:rPr lang="en-US" altLang="ja-JP" sz="1400" dirty="0">
                <a:latin typeface="Segoe UI" panose="020B0502040204020203" pitchFamily="34" charset="0"/>
                <a:ea typeface="Segoe UI" panose="020B0502040204020203" pitchFamily="34" charset="0"/>
                <a:cs typeface="Segoe UI" panose="020B0502040204020203" pitchFamily="34" charset="0"/>
              </a:rPr>
              <a:t> Kawai, </a:t>
            </a:r>
            <a:r>
              <a:rPr lang="en-US" altLang="ja-JP" sz="1400" dirty="0" err="1">
                <a:latin typeface="Segoe UI" panose="020B0502040204020203" pitchFamily="34" charset="0"/>
                <a:ea typeface="Segoe UI" panose="020B0502040204020203" pitchFamily="34" charset="0"/>
                <a:cs typeface="Segoe UI" panose="020B0502040204020203" pitchFamily="34" charset="0"/>
              </a:rPr>
              <a:t>Yoshinobu</a:t>
            </a:r>
            <a:r>
              <a:rPr lang="en-US" altLang="ja-JP" sz="1400" dirty="0">
                <a:latin typeface="Segoe UI" panose="020B0502040204020203" pitchFamily="34" charset="0"/>
                <a:ea typeface="Segoe UI" panose="020B0502040204020203" pitchFamily="34" charset="0"/>
                <a:cs typeface="Segoe UI" panose="020B0502040204020203" pitchFamily="34" charset="0"/>
              </a:rPr>
              <a:t> Baba</a:t>
            </a:r>
            <a:endParaRPr kumimoji="1" lang="en-US" altLang="ja-JP" sz="1400" dirty="0">
              <a:latin typeface="Segoe UI" panose="020B0502040204020203" pitchFamily="34" charset="0"/>
              <a:ea typeface="Segoe UI" panose="020B0502040204020203" pitchFamily="34" charset="0"/>
              <a:cs typeface="Segoe UI" panose="020B0502040204020203" pitchFamily="34" charset="0"/>
            </a:endParaRPr>
          </a:p>
        </p:txBody>
      </p:sp>
      <p:sp>
        <p:nvSpPr>
          <p:cNvPr id="26" name="テキスト ボックス 25"/>
          <p:cNvSpPr txBox="1"/>
          <p:nvPr/>
        </p:nvSpPr>
        <p:spPr>
          <a:xfrm>
            <a:off x="170389" y="5309671"/>
            <a:ext cx="8875953" cy="1481944"/>
          </a:xfrm>
          <a:prstGeom prst="rect">
            <a:avLst/>
          </a:prstGeom>
          <a:noFill/>
          <a:ln>
            <a:noFill/>
          </a:ln>
        </p:spPr>
        <p:txBody>
          <a:bodyPr wrap="square" rtlCol="0">
            <a:spAutoFit/>
          </a:bodyPr>
          <a:lstStyle/>
          <a:p>
            <a:r>
              <a:rPr lang="ja-JP" altLang="en-US" sz="1290" dirty="0">
                <a:latin typeface="メイリオ" panose="020B0604030504040204" pitchFamily="50" charset="-128"/>
                <a:ea typeface="メイリオ" panose="020B0604030504040204" pitchFamily="50" charset="-128"/>
                <a:cs typeface="メイリオ" panose="020B0604030504040204" pitchFamily="50" charset="-128"/>
              </a:rPr>
              <a:t>環境測定デバイス、生命科学研究、個別化医療などの分野で、効率良く物質のサイズ計測を行う方法として、近年電流計測システムが注目されているが、様々なサイズの物質を含むサンプルを１つのサイズ規格の計測部で包括的に検出・分析することは原理的に困難であった。本研究では、ブリッジ回路を搭載した電流計測システムにより、微粒子・微生物・</a:t>
            </a:r>
            <a:r>
              <a:rPr lang="en-US" altLang="ja-JP" sz="1290" dirty="0">
                <a:latin typeface="メイリオ" panose="020B0604030504040204" pitchFamily="50" charset="-128"/>
                <a:ea typeface="メイリオ" panose="020B0604030504040204" pitchFamily="50" charset="-128"/>
                <a:cs typeface="メイリオ" panose="020B0604030504040204" pitchFamily="50" charset="-128"/>
              </a:rPr>
              <a:t>DNA</a:t>
            </a:r>
            <a:r>
              <a:rPr lang="ja-JP" altLang="en-US" sz="1290" dirty="0">
                <a:latin typeface="メイリオ" panose="020B0604030504040204" pitchFamily="50" charset="-128"/>
                <a:ea typeface="メイリオ" panose="020B0604030504040204" pitchFamily="50" charset="-128"/>
                <a:cs typeface="メイリオ" panose="020B0604030504040204" pitchFamily="50" charset="-128"/>
              </a:rPr>
              <a:t>分子など広いサイズ範囲のサンプルを包括的に検出可能な超高感度電流計測システムの開発に成功した。</a:t>
            </a:r>
            <a:endParaRPr lang="en-US" altLang="ja-JP" sz="129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90" dirty="0">
                <a:latin typeface="メイリオ" panose="020B0604030504040204" pitchFamily="50" charset="-128"/>
                <a:ea typeface="メイリオ" panose="020B0604030504040204" pitchFamily="50" charset="-128"/>
                <a:cs typeface="メイリオ" panose="020B0604030504040204" pitchFamily="50" charset="-128"/>
              </a:rPr>
              <a:t>Ionic currents sensing system has a great promise for the electrical discrimination of various biomolecules, cells, bacteria, and viruses, however, the detectable size range has been inherently limited. In this research, we successfully demonstrated a wide range biomaterial detection system using a microfluidic bridge circuit.</a:t>
            </a:r>
          </a:p>
        </p:txBody>
      </p:sp>
      <p:sp>
        <p:nvSpPr>
          <p:cNvPr id="2" name="テキスト ボックス 1"/>
          <p:cNvSpPr txBox="1"/>
          <p:nvPr/>
        </p:nvSpPr>
        <p:spPr>
          <a:xfrm>
            <a:off x="7482720" y="73494"/>
            <a:ext cx="299295" cy="221018"/>
          </a:xfrm>
          <a:prstGeom prst="rect">
            <a:avLst/>
          </a:prstGeom>
          <a:noFill/>
        </p:spPr>
        <p:txBody>
          <a:bodyPr wrap="none" lIns="72000" tIns="36000" rIns="72000" bIns="0" rtlCol="0">
            <a:spAutoFit/>
          </a:bodyPr>
          <a:lstStyle/>
          <a:p>
            <a:r>
              <a:rPr kumimoji="1" lang="ja-JP" altLang="en-US" sz="1200" b="1" dirty="0">
                <a:solidFill>
                  <a:srgbClr val="FFFF00"/>
                </a:solidFill>
              </a:rPr>
              <a:t>＊</a:t>
            </a: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57" y="2969221"/>
            <a:ext cx="3846370" cy="2307823"/>
          </a:xfrm>
          <a:prstGeom prst="rect">
            <a:avLst/>
          </a:prstGeom>
        </p:spPr>
      </p:pic>
      <p:sp>
        <p:nvSpPr>
          <p:cNvPr id="35" name="正方形/長方形 34"/>
          <p:cNvSpPr/>
          <p:nvPr/>
        </p:nvSpPr>
        <p:spPr>
          <a:xfrm>
            <a:off x="2232000" y="1728000"/>
            <a:ext cx="3168000" cy="36000"/>
          </a:xfrm>
          <a:prstGeom prst="rect">
            <a:avLst/>
          </a:prstGeom>
          <a:solidFill>
            <a:srgbClr val="FF0000">
              <a:alpha val="6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9" name="正方形/長方形 38"/>
          <p:cNvSpPr/>
          <p:nvPr/>
        </p:nvSpPr>
        <p:spPr>
          <a:xfrm>
            <a:off x="576000" y="1512000"/>
            <a:ext cx="3528000" cy="36000"/>
          </a:xfrm>
          <a:prstGeom prst="rect">
            <a:avLst/>
          </a:prstGeom>
          <a:solidFill>
            <a:schemeClr val="bg1">
              <a:lumMod val="75000"/>
              <a:alpha val="4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B050"/>
              </a:solidFill>
              <a:effectLst/>
              <a:uLnTx/>
              <a:uFillTx/>
              <a:latin typeface="Calibri"/>
              <a:ea typeface="ＭＳ Ｐゴシック" panose="020B0600070205080204" pitchFamily="50" charset="-128"/>
              <a:cs typeface="+mn-cs"/>
            </a:endParaRPr>
          </a:p>
        </p:txBody>
      </p:sp>
      <p:sp>
        <p:nvSpPr>
          <p:cNvPr id="4" name="正方形/長方形 3"/>
          <p:cNvSpPr/>
          <p:nvPr/>
        </p:nvSpPr>
        <p:spPr>
          <a:xfrm>
            <a:off x="4461467" y="3734510"/>
            <a:ext cx="1836048" cy="646331"/>
          </a:xfrm>
          <a:prstGeom prst="rect">
            <a:avLst/>
          </a:prstGeom>
          <a:ln w="25400">
            <a:solidFill>
              <a:srgbClr val="C00000"/>
            </a:solidFill>
          </a:ln>
        </p:spPr>
        <p:txBody>
          <a:bodyPr wrap="square">
            <a:spAutoFit/>
          </a:bodyPr>
          <a:lstStyle/>
          <a:p>
            <a:r>
              <a:rPr lang="en-US" altLang="ja-JP" dirty="0">
                <a:solidFill>
                  <a:srgbClr val="C00000"/>
                </a:solidFill>
                <a:latin typeface="Segoe UI" panose="020B0502040204020203" pitchFamily="34" charset="0"/>
                <a:ea typeface="Segoe UI" panose="020B0502040204020203" pitchFamily="34" charset="0"/>
                <a:cs typeface="Segoe UI" panose="020B0502040204020203" pitchFamily="34" charset="0"/>
              </a:rPr>
              <a:t>Selected as              </a:t>
            </a:r>
            <a:r>
              <a:rPr lang="en-US" altLang="ja-JP" b="1" dirty="0">
                <a:solidFill>
                  <a:srgbClr val="C00000"/>
                </a:solidFill>
                <a:latin typeface="Segoe UI" panose="020B0502040204020203" pitchFamily="34" charset="0"/>
                <a:ea typeface="Segoe UI" panose="020B0502040204020203" pitchFamily="34" charset="0"/>
                <a:cs typeface="Segoe UI" panose="020B0502040204020203" pitchFamily="34" charset="0"/>
              </a:rPr>
              <a:t>JACS Spotlight</a:t>
            </a:r>
            <a:endParaRPr kumimoji="1" lang="en-US" altLang="ja-JP" b="1" dirty="0">
              <a:solidFill>
                <a:srgbClr val="C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正方形/長方形 4">
            <a:extLst>
              <a:ext uri="{FF2B5EF4-FFF2-40B4-BE49-F238E27FC236}">
                <a16:creationId xmlns:a16="http://schemas.microsoft.com/office/drawing/2014/main" id="{8A7F9BE8-5763-4086-A617-65ECE1775199}"/>
              </a:ext>
            </a:extLst>
          </p:cNvPr>
          <p:cNvSpPr/>
          <p:nvPr/>
        </p:nvSpPr>
        <p:spPr>
          <a:xfrm>
            <a:off x="1040078" y="1327529"/>
            <a:ext cx="766618" cy="219828"/>
          </a:xfrm>
          <a:prstGeom prst="rect">
            <a:avLst/>
          </a:prstGeom>
          <a:noFill/>
          <a:ln w="28575">
            <a:solidFill>
              <a:srgbClr val="00B0F0">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56B80C2A-7E34-46AB-B049-63636362E60E}"/>
              </a:ext>
            </a:extLst>
          </p:cNvPr>
          <p:cNvSpPr/>
          <p:nvPr/>
        </p:nvSpPr>
        <p:spPr>
          <a:xfrm>
            <a:off x="7498785" y="1396824"/>
            <a:ext cx="1548000" cy="215899"/>
          </a:xfrm>
          <a:prstGeom prst="rect">
            <a:avLst/>
          </a:prstGeom>
          <a:noFill/>
          <a:ln w="28575">
            <a:solidFill>
              <a:srgbClr val="00B0F0">
                <a:alpha val="90000"/>
              </a:srgbClr>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nchorCtr="0"/>
          <a:lstStyle/>
          <a:p>
            <a:pPr lvl="0" algn="ctr" defTabSz="914400">
              <a:defRPr/>
            </a:pPr>
            <a:r>
              <a:rPr lang="ja-JP" altLang="en-US" sz="1200" b="1" dirty="0">
                <a:solidFill>
                  <a:schemeClr val="tx1"/>
                </a:solidFill>
              </a:rPr>
              <a:t>拠点</a:t>
            </a:r>
            <a:r>
              <a:rPr lang="ja-JP" altLang="ja-JP" sz="1200" b="1" dirty="0">
                <a:solidFill>
                  <a:schemeClr val="tx1"/>
                </a:solidFill>
              </a:rPr>
              <a:t>卓越学生研究員</a:t>
            </a:r>
            <a:endParaRPr kumimoji="1" lang="ja-JP" altLang="en-US" sz="1200" b="1" i="0" u="none" strike="noStrike" kern="1200" cap="none" spc="0" normalizeH="0" baseline="0" noProof="0" dirty="0">
              <a:ln>
                <a:noFill/>
              </a:ln>
              <a:solidFill>
                <a:schemeClr val="tx1"/>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pic>
        <p:nvPicPr>
          <p:cNvPr id="1026" name="Picture 2" descr="Journal of the American Chemical Society">
            <a:hlinkClick r:id="rId3"/>
            <a:extLst>
              <a:ext uri="{FF2B5EF4-FFF2-40B4-BE49-F238E27FC236}">
                <a16:creationId xmlns:a16="http://schemas.microsoft.com/office/drawing/2014/main" id="{7B5F20E0-4AFB-48FB-922F-24EB554D53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9824" y="3051565"/>
            <a:ext cx="1923690" cy="551376"/>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a:extLst>
              <a:ext uri="{FF2B5EF4-FFF2-40B4-BE49-F238E27FC236}">
                <a16:creationId xmlns:a16="http://schemas.microsoft.com/office/drawing/2014/main" id="{8AE879AB-7DA9-48AF-B1DE-BB878F12A727}"/>
              </a:ext>
            </a:extLst>
          </p:cNvPr>
          <p:cNvSpPr/>
          <p:nvPr/>
        </p:nvSpPr>
        <p:spPr>
          <a:xfrm>
            <a:off x="4175509" y="4412761"/>
            <a:ext cx="3162187" cy="769441"/>
          </a:xfrm>
          <a:prstGeom prst="rect">
            <a:avLst/>
          </a:prstGeom>
        </p:spPr>
        <p:txBody>
          <a:bodyPr wrap="square">
            <a:spAutoFit/>
          </a:bodyPr>
          <a:lstStyle/>
          <a:p>
            <a:r>
              <a:rPr lang="en-US" altLang="ja-JP" sz="1100" b="1" dirty="0">
                <a:latin typeface="Times New Roman" panose="02020603050405020304" pitchFamily="18" charset="0"/>
                <a:cs typeface="Times New Roman" panose="02020603050405020304" pitchFamily="18" charset="0"/>
              </a:rPr>
              <a:t>Spotlights on Recent </a:t>
            </a:r>
            <a:r>
              <a:rPr lang="en-US" altLang="ja-JP" sz="1100" b="1" i="1" dirty="0">
                <a:latin typeface="Times New Roman" panose="02020603050405020304" pitchFamily="18" charset="0"/>
                <a:cs typeface="Times New Roman" panose="02020603050405020304" pitchFamily="18" charset="0"/>
              </a:rPr>
              <a:t>JACS</a:t>
            </a:r>
            <a:r>
              <a:rPr lang="en-US" altLang="ja-JP" sz="1100" b="1" dirty="0">
                <a:latin typeface="Times New Roman" panose="02020603050405020304" pitchFamily="18" charset="0"/>
                <a:cs typeface="Times New Roman" panose="02020603050405020304" pitchFamily="18" charset="0"/>
              </a:rPr>
              <a:t> Publications</a:t>
            </a:r>
          </a:p>
          <a:p>
            <a:r>
              <a:rPr lang="en-US" altLang="ja-JP" sz="1100" dirty="0">
                <a:latin typeface="Times New Roman" panose="02020603050405020304" pitchFamily="18" charset="0"/>
                <a:cs typeface="Times New Roman" panose="02020603050405020304" pitchFamily="18" charset="0"/>
              </a:rPr>
              <a:t>ACS Contributing Correspondents</a:t>
            </a:r>
          </a:p>
          <a:p>
            <a:r>
              <a:rPr lang="en-US" altLang="ja-JP" sz="1100" i="1" dirty="0">
                <a:latin typeface="Times New Roman" panose="02020603050405020304" pitchFamily="18" charset="0"/>
                <a:cs typeface="Times New Roman" panose="02020603050405020304" pitchFamily="18" charset="0"/>
              </a:rPr>
              <a:t>J. Am. Chem. Soc.</a:t>
            </a:r>
            <a:r>
              <a:rPr lang="en-US" altLang="ja-JP" sz="1100" dirty="0">
                <a:latin typeface="Times New Roman" panose="02020603050405020304" pitchFamily="18" charset="0"/>
                <a:cs typeface="Times New Roman" panose="02020603050405020304" pitchFamily="18" charset="0"/>
              </a:rPr>
              <a:t>, 2017, 139 (40), pp 13959–13959</a:t>
            </a:r>
          </a:p>
          <a:p>
            <a:r>
              <a:rPr lang="en-US" altLang="ja-JP" sz="1100" b="1" dirty="0">
                <a:latin typeface="Times New Roman" panose="02020603050405020304" pitchFamily="18" charset="0"/>
                <a:cs typeface="Times New Roman" panose="02020603050405020304" pitchFamily="18" charset="0"/>
              </a:rPr>
              <a:t>DOI: </a:t>
            </a:r>
            <a:r>
              <a:rPr lang="en-US" altLang="ja-JP" sz="1100" dirty="0">
                <a:latin typeface="Times New Roman" panose="02020603050405020304" pitchFamily="18" charset="0"/>
                <a:cs typeface="Times New Roman" panose="02020603050405020304" pitchFamily="18" charset="0"/>
              </a:rPr>
              <a:t>10.1021/jacs.7b10518</a:t>
            </a:r>
          </a:p>
        </p:txBody>
      </p:sp>
      <p:pic>
        <p:nvPicPr>
          <p:cNvPr id="10" name="グラフィックス 9">
            <a:extLst>
              <a:ext uri="{FF2B5EF4-FFF2-40B4-BE49-F238E27FC236}">
                <a16:creationId xmlns:a16="http://schemas.microsoft.com/office/drawing/2014/main" id="{D2F584DD-EE59-4478-B113-3020FF6178F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41811" y="3061026"/>
            <a:ext cx="2480407" cy="295286"/>
          </a:xfrm>
          <a:prstGeom prst="rect">
            <a:avLst/>
          </a:prstGeom>
        </p:spPr>
      </p:pic>
      <p:sp>
        <p:nvSpPr>
          <p:cNvPr id="12" name="正方形/長方形 11">
            <a:extLst>
              <a:ext uri="{FF2B5EF4-FFF2-40B4-BE49-F238E27FC236}">
                <a16:creationId xmlns:a16="http://schemas.microsoft.com/office/drawing/2014/main" id="{065C9A88-184D-4EEA-B5F6-F98BA2F5C78C}"/>
              </a:ext>
            </a:extLst>
          </p:cNvPr>
          <p:cNvSpPr/>
          <p:nvPr/>
        </p:nvSpPr>
        <p:spPr>
          <a:xfrm>
            <a:off x="6492779" y="3599227"/>
            <a:ext cx="2563174" cy="646331"/>
          </a:xfrm>
          <a:prstGeom prst="rect">
            <a:avLst/>
          </a:prstGeom>
        </p:spPr>
        <p:txBody>
          <a:bodyPr wrap="square">
            <a:spAutoFit/>
          </a:bodyPr>
          <a:lstStyle/>
          <a:p>
            <a:r>
              <a:rPr lang="ja-JP" altLang="en-US" sz="1200" dirty="0">
                <a:latin typeface="HGS創英角ｺﾞｼｯｸUB" panose="020B0900000000000000" pitchFamily="50" charset="-128"/>
                <a:ea typeface="HGS創英角ｺﾞｼｯｸUB" panose="020B0900000000000000" pitchFamily="50" charset="-128"/>
              </a:rPr>
              <a:t>名大・九大・阪大など、様々なサイズの物質を1つの計測部で検出する検出システムを開発 </a:t>
            </a:r>
          </a:p>
        </p:txBody>
      </p:sp>
      <p:sp>
        <p:nvSpPr>
          <p:cNvPr id="13" name="正方形/長方形 12">
            <a:extLst>
              <a:ext uri="{FF2B5EF4-FFF2-40B4-BE49-F238E27FC236}">
                <a16:creationId xmlns:a16="http://schemas.microsoft.com/office/drawing/2014/main" id="{5E199BFE-4874-427F-9D80-B7A2FF8892FA}"/>
              </a:ext>
            </a:extLst>
          </p:cNvPr>
          <p:cNvSpPr/>
          <p:nvPr/>
        </p:nvSpPr>
        <p:spPr>
          <a:xfrm>
            <a:off x="7427439" y="4245558"/>
            <a:ext cx="1362874" cy="307777"/>
          </a:xfrm>
          <a:prstGeom prst="rect">
            <a:avLst/>
          </a:prstGeom>
        </p:spPr>
        <p:txBody>
          <a:bodyPr wrap="none">
            <a:spAutoFit/>
          </a:bodyPr>
          <a:lstStyle/>
          <a:p>
            <a:r>
              <a:rPr lang="en-US" altLang="ja-JP" sz="1400" dirty="0"/>
              <a:t>2017</a:t>
            </a:r>
            <a:r>
              <a:rPr lang="ja-JP" altLang="en-US" sz="1400" dirty="0"/>
              <a:t>年</a:t>
            </a:r>
            <a:r>
              <a:rPr lang="en-US" altLang="ja-JP" sz="1400" dirty="0"/>
              <a:t>9</a:t>
            </a:r>
            <a:r>
              <a:rPr lang="ja-JP" altLang="en-US" sz="1400" dirty="0"/>
              <a:t>月</a:t>
            </a:r>
            <a:r>
              <a:rPr lang="en-US" altLang="ja-JP" sz="1400" dirty="0"/>
              <a:t>30</a:t>
            </a:r>
            <a:r>
              <a:rPr lang="ja-JP" altLang="en-US" sz="1400" dirty="0"/>
              <a:t>日</a:t>
            </a:r>
          </a:p>
        </p:txBody>
      </p:sp>
      <p:sp>
        <p:nvSpPr>
          <p:cNvPr id="25" name="正方形/長方形 24">
            <a:extLst>
              <a:ext uri="{FF2B5EF4-FFF2-40B4-BE49-F238E27FC236}">
                <a16:creationId xmlns:a16="http://schemas.microsoft.com/office/drawing/2014/main" id="{8A7F9BE8-5763-4086-A617-65ECE1775199}"/>
              </a:ext>
            </a:extLst>
          </p:cNvPr>
          <p:cNvSpPr/>
          <p:nvPr/>
        </p:nvSpPr>
        <p:spPr>
          <a:xfrm>
            <a:off x="383694" y="2519526"/>
            <a:ext cx="1332000" cy="216000"/>
          </a:xfrm>
          <a:prstGeom prst="rect">
            <a:avLst/>
          </a:prstGeom>
          <a:noFill/>
          <a:ln w="28575">
            <a:solidFill>
              <a:srgbClr val="00B0F0">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6B80C2A-7E34-46AB-B049-63636362E60E}"/>
              </a:ext>
            </a:extLst>
          </p:cNvPr>
          <p:cNvSpPr/>
          <p:nvPr/>
        </p:nvSpPr>
        <p:spPr>
          <a:xfrm>
            <a:off x="6706342" y="2721216"/>
            <a:ext cx="2340000" cy="196272"/>
          </a:xfrm>
          <a:prstGeom prst="rect">
            <a:avLst/>
          </a:prstGeom>
          <a:noFill/>
          <a:ln w="28575">
            <a:solidFill>
              <a:srgbClr val="00B0F0">
                <a:alpha val="90000"/>
              </a:srgbClr>
            </a:solidFill>
          </a:ln>
          <a:effectLst/>
        </p:spPr>
        <p:style>
          <a:lnRef idx="1">
            <a:schemeClr val="accent1"/>
          </a:lnRef>
          <a:fillRef idx="3">
            <a:schemeClr val="accent1"/>
          </a:fillRef>
          <a:effectRef idx="2">
            <a:schemeClr val="accent1"/>
          </a:effectRef>
          <a:fontRef idx="minor">
            <a:schemeClr val="lt1"/>
          </a:fontRef>
        </p:style>
        <p:txBody>
          <a:bodyPr lIns="36000" tIns="0" rIns="36000" bIns="36000" rtlCol="0" anchor="t" anchorCtr="0"/>
          <a:lstStyle/>
          <a:p>
            <a:pPr lvl="0" algn="ctr" defTabSz="914400">
              <a:defRPr/>
            </a:pPr>
            <a:r>
              <a:rPr lang="en-US" altLang="ja-JP" sz="1200" b="1">
                <a:solidFill>
                  <a:schemeClr val="tx1"/>
                </a:solidFill>
              </a:rPr>
              <a:t>NJRC Excellent Student Researcher</a:t>
            </a:r>
            <a:endParaRPr kumimoji="1" lang="ja-JP" altLang="en-US" sz="1200" b="1" i="0" u="none" strike="noStrike" kern="1200" cap="none" spc="0" normalizeH="0" baseline="0" noProof="0" dirty="0">
              <a:ln>
                <a:noFill/>
              </a:ln>
              <a:solidFill>
                <a:schemeClr val="tx1"/>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cxnSp>
        <p:nvCxnSpPr>
          <p:cNvPr id="7" name="直線矢印コネクタ 6"/>
          <p:cNvCxnSpPr/>
          <p:nvPr/>
        </p:nvCxnSpPr>
        <p:spPr>
          <a:xfrm flipV="1">
            <a:off x="1715694" y="2729925"/>
            <a:ext cx="4990648" cy="0"/>
          </a:xfrm>
          <a:prstGeom prst="straightConnector1">
            <a:avLst/>
          </a:prstGeom>
          <a:ln w="25400">
            <a:solidFill>
              <a:srgbClr val="00B0F0">
                <a:alpha val="9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1806696" y="1547701"/>
            <a:ext cx="5688000" cy="0"/>
          </a:xfrm>
          <a:prstGeom prst="straightConnector1">
            <a:avLst/>
          </a:prstGeom>
          <a:ln w="25400">
            <a:solidFill>
              <a:srgbClr val="00B0F0">
                <a:alpha val="9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2383920" y="314199"/>
            <a:ext cx="1438780" cy="442035"/>
          </a:xfrm>
          <a:prstGeom prst="rect">
            <a:avLst/>
          </a:prstGeom>
          <a:solidFill>
            <a:schemeClr val="bg1"/>
          </a:solidFill>
          <a:ln w="25400">
            <a:solidFill>
              <a:srgbClr val="FF0000"/>
            </a:solidFill>
          </a:ln>
        </p:spPr>
        <p:txBody>
          <a:bodyPr wrap="square" tIns="72000" bIns="0" rtlCol="0">
            <a:spAutoFit/>
          </a:bodyPr>
          <a:lstStyle/>
          <a:p>
            <a:pPr algn="ct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記載例</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a:extLst>
              <a:ext uri="{FF2B5EF4-FFF2-40B4-BE49-F238E27FC236}">
                <a16:creationId xmlns:a16="http://schemas.microsoft.com/office/drawing/2014/main" id="{C4A9B281-1435-40E5-98D0-7126DE70B966}"/>
              </a:ext>
            </a:extLst>
          </p:cNvPr>
          <p:cNvSpPr txBox="1"/>
          <p:nvPr/>
        </p:nvSpPr>
        <p:spPr>
          <a:xfrm>
            <a:off x="608564" y="4174935"/>
            <a:ext cx="8084264" cy="586108"/>
          </a:xfrm>
          <a:prstGeom prst="rect">
            <a:avLst/>
          </a:prstGeom>
          <a:solidFill>
            <a:schemeClr val="bg1"/>
          </a:solidFill>
          <a:ln w="50800">
            <a:solidFill>
              <a:srgbClr val="FF0000"/>
            </a:solidFill>
          </a:ln>
        </p:spPr>
        <p:txBody>
          <a:bodyPr wrap="none" tIns="108000" rtlCol="0">
            <a:spAutoFit/>
          </a:bodyPr>
          <a:lstStyle/>
          <a:p>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著作権の問題のない図表を使用してください。</a:t>
            </a: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576000" y="1728000"/>
            <a:ext cx="1476000" cy="36000"/>
          </a:xfrm>
          <a:prstGeom prst="rect">
            <a:avLst/>
          </a:prstGeom>
          <a:solidFill>
            <a:srgbClr val="92D050">
              <a:alpha val="52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テキスト ボックス 33">
            <a:extLst>
              <a:ext uri="{FF2B5EF4-FFF2-40B4-BE49-F238E27FC236}">
                <a16:creationId xmlns:a16="http://schemas.microsoft.com/office/drawing/2014/main" id="{2DF3D3F2-F169-BA4A-81B7-ADF1EEAD7EF8}"/>
              </a:ext>
            </a:extLst>
          </p:cNvPr>
          <p:cNvSpPr txBox="1"/>
          <p:nvPr/>
        </p:nvSpPr>
        <p:spPr>
          <a:xfrm>
            <a:off x="943173" y="1665155"/>
            <a:ext cx="8084264" cy="1016996"/>
          </a:xfrm>
          <a:prstGeom prst="rect">
            <a:avLst/>
          </a:prstGeom>
          <a:solidFill>
            <a:schemeClr val="bg1"/>
          </a:solidFill>
          <a:ln w="50800">
            <a:solidFill>
              <a:srgbClr val="FF0000"/>
            </a:solidFill>
          </a:ln>
        </p:spPr>
        <p:txBody>
          <a:bodyPr wrap="none" tIns="108000" rtlCol="0">
            <a:spAutoFit/>
          </a:bodyPr>
          <a:lstStyle/>
          <a:p>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a:latin typeface="メイリオ" panose="020B0604030504040204" pitchFamily="50" charset="-128"/>
                <a:ea typeface="メイリオ" panose="020B0604030504040204" pitchFamily="50" charset="-128"/>
                <a:cs typeface="メイリオ" panose="020B0604030504040204" pitchFamily="50" charset="-128"/>
              </a:rPr>
              <a:t>ロゴや表紙などは著作権で保護されています。</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b="1">
                <a:latin typeface="メイリオ" panose="020B0604030504040204" pitchFamily="50" charset="-128"/>
                <a:ea typeface="メイリオ" panose="020B0604030504040204" pitchFamily="50" charset="-128"/>
                <a:cs typeface="メイリオ" panose="020B0604030504040204" pitchFamily="50" charset="-128"/>
              </a:rPr>
              <a:t>ご利用の際は予め問題がないかご確認ください</a:t>
            </a:r>
            <a:r>
              <a:rPr kumimoji="1" lang="ja-JP" altLang="en-US" sz="2800" b="1">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矢印コネクタ 8">
            <a:extLst>
              <a:ext uri="{FF2B5EF4-FFF2-40B4-BE49-F238E27FC236}">
                <a16:creationId xmlns:a16="http://schemas.microsoft.com/office/drawing/2014/main" id="{7FD1BFCF-3511-2444-B7F5-6C06E59B5AA3}"/>
              </a:ext>
            </a:extLst>
          </p:cNvPr>
          <p:cNvCxnSpPr>
            <a:cxnSpLocks/>
          </p:cNvCxnSpPr>
          <p:nvPr/>
        </p:nvCxnSpPr>
        <p:spPr>
          <a:xfrm>
            <a:off x="6431761" y="2681724"/>
            <a:ext cx="225917" cy="3772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8261CCB0-5938-9243-BFA1-4D64D50A5A2A}"/>
              </a:ext>
            </a:extLst>
          </p:cNvPr>
          <p:cNvCxnSpPr>
            <a:cxnSpLocks/>
            <a:stCxn id="34" idx="2"/>
            <a:endCxn id="1026" idx="0"/>
          </p:cNvCxnSpPr>
          <p:nvPr/>
        </p:nvCxnSpPr>
        <p:spPr>
          <a:xfrm>
            <a:off x="4985305" y="2682151"/>
            <a:ext cx="316364" cy="3694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07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40154" y="749596"/>
            <a:ext cx="7658513" cy="1077218"/>
          </a:xfrm>
          <a:prstGeom prst="rect">
            <a:avLst/>
          </a:prstGeom>
          <a:noFill/>
        </p:spPr>
        <p:txBody>
          <a:bodyPr wrap="square" rtlCol="0">
            <a:spAutoFit/>
          </a:bodyPr>
          <a:lstStyle/>
          <a:p>
            <a:pPr algn="just"/>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共振ずり測定によるサブ</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15nm</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光ナノインプリント成形に</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適したジアクリレートモノマーの選択</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東北大多元研</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伊東駿也・粕谷素洋・中川勝、</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日立製作所</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川崎健司・鷲谷隆太・島崎譲、</a:t>
            </a:r>
            <a:b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東京医科歯科大</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宮内昭浩、</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東北大未来科学技術共同研究センター</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栗原和枝</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72002" y="252000"/>
            <a:ext cx="8999999" cy="288000"/>
            <a:chOff x="72002" y="252000"/>
            <a:chExt cx="8999999" cy="288000"/>
          </a:xfrm>
        </p:grpSpPr>
        <p:sp>
          <p:nvSpPr>
            <p:cNvPr id="11" name="正方形/長方形 10"/>
            <p:cNvSpPr/>
            <p:nvPr/>
          </p:nvSpPr>
          <p:spPr>
            <a:xfrm>
              <a:off x="7992001" y="252000"/>
              <a:ext cx="1080000" cy="286702"/>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36000" tIns="0" rIns="0" bIns="0" rtlCol="0" anchor="ctr" anchorCtr="0"/>
            <a:lstStyle/>
            <a:p>
              <a:pPr lvl="0" defTabSz="914400">
                <a:defRPr/>
              </a:pPr>
              <a:r>
                <a:rPr kumimoji="1" lang="ja-JP" altLang="en-US" sz="1400" b="1" dirty="0">
                  <a:solidFill>
                    <a:prstClr val="white"/>
                  </a:solidFill>
                  <a:latin typeface="Segoe UI" panose="020B0502040204020203" pitchFamily="34" charset="0"/>
                  <a:ea typeface="Segoe UI" panose="020B0502040204020203" pitchFamily="34" charset="0"/>
                  <a:cs typeface="Segoe UI" panose="020B0502040204020203" pitchFamily="34" charset="0"/>
                </a:rPr>
                <a:t>   </a:t>
              </a:r>
              <a:r>
                <a:rPr kumimoji="1" lang="en-US" altLang="ja-JP" sz="14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IF</a:t>
              </a:r>
              <a:r>
                <a:rPr kumimoji="1" lang="en-US" altLang="ja-JP" sz="1400" b="1" dirty="0">
                  <a:solidFill>
                    <a:prstClr val="white"/>
                  </a:solidFill>
                  <a:latin typeface="Segoe UI" panose="020B0502040204020203" pitchFamily="34" charset="0"/>
                  <a:ea typeface="Segoe UI" panose="020B0502040204020203" pitchFamily="34" charset="0"/>
                  <a:cs typeface="Segoe UI" panose="020B0502040204020203" pitchFamily="34" charset="0"/>
                </a:rPr>
                <a:t>=3.789 </a:t>
              </a:r>
              <a:endParaRPr kumimoji="1" lang="ja-JP" altLang="en-US" sz="14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grpSp>
          <p:nvGrpSpPr>
            <p:cNvPr id="48" name="グループ化 47"/>
            <p:cNvGrpSpPr/>
            <p:nvPr/>
          </p:nvGrpSpPr>
          <p:grpSpPr>
            <a:xfrm>
              <a:off x="72002" y="252000"/>
              <a:ext cx="6659998" cy="288000"/>
              <a:chOff x="72002" y="252000"/>
              <a:chExt cx="6659998" cy="288000"/>
            </a:xfrm>
          </p:grpSpPr>
          <p:sp>
            <p:nvSpPr>
              <p:cNvPr id="49" name="正方形/長方形 48"/>
              <p:cNvSpPr/>
              <p:nvPr/>
            </p:nvSpPr>
            <p:spPr>
              <a:xfrm>
                <a:off x="4212000" y="252000"/>
                <a:ext cx="504000" cy="288000"/>
              </a:xfrm>
              <a:prstGeom prst="rect">
                <a:avLst/>
              </a:prstGeom>
              <a:solidFill>
                <a:srgbClr val="7A2A82"/>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多元研 </a:t>
                </a:r>
                <a:r>
                  <a:rPr kumimoji="1" lang="en-US" altLang="ja-JP" sz="900" b="1"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IMRAM</a:t>
                </a:r>
                <a:endParaRPr kumimoji="1" lang="ja-JP" altLang="en-US" sz="900" b="1" i="0" u="none" strike="noStrike" kern="1200" cap="none" spc="0" normalizeH="0" baseline="0" noProof="0" dirty="0">
                  <a:ln>
                    <a:noFill/>
                  </a:ln>
                  <a:solidFill>
                    <a:prstClr val="white"/>
                  </a:solidFill>
                  <a:effectLst/>
                  <a:uLnTx/>
                  <a:uFillTx/>
                  <a:latin typeface="Segoe UI" panose="020B0502040204020203" pitchFamily="34" charset="0"/>
                  <a:ea typeface="メイリオ" panose="020B0604030504040204" pitchFamily="50" charset="-128"/>
                  <a:cs typeface="Segoe UI" panose="020B0502040204020203" pitchFamily="34" charset="0"/>
                </a:endParaRPr>
              </a:p>
            </p:txBody>
          </p:sp>
          <p:sp>
            <p:nvSpPr>
              <p:cNvPr id="57" name="正方形/長方形 56"/>
              <p:cNvSpPr/>
              <p:nvPr/>
            </p:nvSpPr>
            <p:spPr>
              <a:xfrm>
                <a:off x="72002" y="252000"/>
                <a:ext cx="719998" cy="288000"/>
              </a:xfrm>
              <a:prstGeom prst="rect">
                <a:avLst/>
              </a:prstGeom>
              <a:solidFill>
                <a:srgbClr val="0070C0"/>
              </a:solidFill>
              <a:ln w="38100">
                <a:noFill/>
              </a:ln>
            </p:spPr>
            <p:txBody>
              <a:bodyPr wrap="none" lIns="108000" tIns="72000" rIns="108000" bIns="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分類</a:t>
                </a:r>
                <a:r>
                  <a:rPr kumimoji="1"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p>
            </p:txBody>
          </p:sp>
          <p:sp>
            <p:nvSpPr>
              <p:cNvPr id="65" name="テキスト ボックス 64">
                <a:extLst>
                  <a:ext uri="{FF2B5EF4-FFF2-40B4-BE49-F238E27FC236}">
                    <a16:creationId xmlns:a16="http://schemas.microsoft.com/office/drawing/2014/main" id="{32D46A24-B65B-9F42-8087-0C7652C4CEB1}"/>
                  </a:ext>
                </a:extLst>
              </p:cNvPr>
              <p:cNvSpPr txBox="1"/>
              <p:nvPr/>
            </p:nvSpPr>
            <p:spPr>
              <a:xfrm>
                <a:off x="6228000" y="252000"/>
                <a:ext cx="504000" cy="288000"/>
              </a:xfrm>
              <a:prstGeom prst="rect">
                <a:avLst/>
              </a:prstGeom>
              <a:solidFill>
                <a:srgbClr val="FF40FF"/>
              </a:solidFill>
              <a:ln w="9525">
                <a:noFill/>
              </a:ln>
            </p:spPr>
            <p:txBody>
              <a:bodyPr lIns="36000" tIns="36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緩やか</a:t>
                </a:r>
                <a:r>
                  <a:rPr kumimoji="1" lang="ja-JP" altLang="en-US" sz="80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な連携</a:t>
                </a:r>
              </a:p>
            </p:txBody>
          </p:sp>
        </p:grpSp>
      </p:grpSp>
      <p:sp>
        <p:nvSpPr>
          <p:cNvPr id="18" name="テキスト ボックス 5"/>
          <p:cNvSpPr txBox="1">
            <a:spLocks noChangeArrowheads="1"/>
          </p:cNvSpPr>
          <p:nvPr/>
        </p:nvSpPr>
        <p:spPr bwMode="gray">
          <a:xfrm>
            <a:off x="7107946" y="518002"/>
            <a:ext cx="2009775" cy="569387"/>
          </a:xfrm>
          <a:prstGeom prst="rect">
            <a:avLst/>
          </a:prstGeom>
          <a:noFill/>
          <a:ln w="9525">
            <a:noFill/>
            <a:miter lim="800000"/>
            <a:headEnd/>
            <a:tailEnd/>
          </a:ln>
        </p:spPr>
        <p:txBody>
          <a:bodyPr wrap="square" lIns="0" tIns="0" bIns="0">
            <a:spAutoFit/>
          </a:bodyPr>
          <a:lstStyle/>
          <a:p>
            <a:pPr algn="r" eaLnBrk="0" hangingPunct="0">
              <a:defRPr/>
            </a:pPr>
            <a:r>
              <a:rPr kumimoji="0" lang="en-US" altLang="ja-JP" sz="1600" b="1" dirty="0">
                <a:solidFill>
                  <a:srgbClr val="FF0000"/>
                </a:solidFill>
                <a:latin typeface="Segoe UI" panose="020B0502040204020203" pitchFamily="34" charset="0"/>
                <a:ea typeface="Segoe UI" panose="020B0502040204020203" pitchFamily="34" charset="0"/>
                <a:cs typeface="Segoe UI" panose="020B0502040204020203" pitchFamily="34" charset="0"/>
              </a:rPr>
              <a:t>Langmuir</a:t>
            </a:r>
          </a:p>
          <a:p>
            <a:pPr algn="r" eaLnBrk="0" hangingPunct="0">
              <a:defRPr/>
            </a:pPr>
            <a:r>
              <a:rPr lang="en-US" altLang="ja-JP" sz="700" dirty="0">
                <a:latin typeface="Segoe UI" panose="020B0502040204020203" pitchFamily="34" charset="0"/>
                <a:ea typeface="Segoe UI" panose="020B0502040204020203" pitchFamily="34" charset="0"/>
                <a:cs typeface="Segoe UI" panose="020B0502040204020203" pitchFamily="34" charset="0"/>
              </a:rPr>
              <a:t>34, 9366-9375 (2018)</a:t>
            </a:r>
          </a:p>
          <a:p>
            <a:pPr algn="r" eaLnBrk="0" hangingPunct="0">
              <a:defRPr/>
            </a:pPr>
            <a:r>
              <a:rPr lang="en-US" altLang="ja-JP" sz="700" dirty="0">
                <a:latin typeface="Segoe UI" panose="020B0502040204020203" pitchFamily="34" charset="0"/>
                <a:ea typeface="Segoe UI" panose="020B0502040204020203" pitchFamily="34" charset="0"/>
                <a:cs typeface="Segoe UI" panose="020B0502040204020203" pitchFamily="34" charset="0"/>
              </a:rPr>
              <a:t>Published online: 24 July, 2018</a:t>
            </a:r>
            <a:endParaRPr kumimoji="1" lang="ja-JP" altLang="en-US" sz="700" dirty="0">
              <a:latin typeface="Segoe UI" panose="020B0502040204020203" pitchFamily="34" charset="0"/>
              <a:ea typeface="メイリオ" panose="020B0604030504040204" pitchFamily="50" charset="-128"/>
              <a:cs typeface="Segoe UI" panose="020B0502040204020203" pitchFamily="34" charset="0"/>
            </a:endParaRPr>
          </a:p>
          <a:p>
            <a:pPr algn="r" eaLnBrk="0" hangingPunct="0">
              <a:defRPr/>
            </a:pPr>
            <a:r>
              <a:rPr lang="en-US" altLang="ja-JP" sz="700" dirty="0">
                <a:latin typeface="Segoe UI" panose="020B0502040204020203" pitchFamily="34" charset="0"/>
                <a:ea typeface="Segoe UI" panose="020B0502040204020203" pitchFamily="34" charset="0"/>
                <a:cs typeface="Segoe UI" panose="020B0502040204020203" pitchFamily="34" charset="0"/>
              </a:rPr>
              <a:t>DOI: 10.1021/acs.langmuir.8b01881</a:t>
            </a:r>
            <a:endParaRPr kumimoji="1" lang="ja-JP" altLang="en-US" sz="700" dirty="0">
              <a:latin typeface="Segoe UI" panose="020B0502040204020203" pitchFamily="34" charset="0"/>
              <a:ea typeface="メイリオ" panose="020B0604030504040204" pitchFamily="50" charset="-128"/>
              <a:cs typeface="Segoe UI" panose="020B0502040204020203" pitchFamily="34" charset="0"/>
            </a:endParaRPr>
          </a:p>
        </p:txBody>
      </p:sp>
      <p:sp>
        <p:nvSpPr>
          <p:cNvPr id="23" name="テキスト ボックス 22"/>
          <p:cNvSpPr txBox="1"/>
          <p:nvPr/>
        </p:nvSpPr>
        <p:spPr>
          <a:xfrm>
            <a:off x="302874" y="1929026"/>
            <a:ext cx="8553493" cy="1077218"/>
          </a:xfrm>
          <a:prstGeom prst="rect">
            <a:avLst/>
          </a:prstGeom>
          <a:noFill/>
        </p:spPr>
        <p:txBody>
          <a:bodyPr wrap="square" rtlCol="0">
            <a:spAutoFit/>
          </a:bodyPr>
          <a:lstStyle/>
          <a:p>
            <a:r>
              <a:rPr kumimoji="1" lang="en-US" altLang="ja-JP" b="1" dirty="0">
                <a:latin typeface="Segoe UI" panose="020B0502040204020203" pitchFamily="34" charset="0"/>
                <a:ea typeface="Segoe UI" panose="020B0502040204020203" pitchFamily="34" charset="0"/>
                <a:cs typeface="Segoe UI" panose="020B0502040204020203" pitchFamily="34" charset="0"/>
              </a:rPr>
              <a:t>Selection of Diacrylate Monomers for Sub-15 nm Ultraviolet Nanoimprinting </a:t>
            </a:r>
            <a:br>
              <a:rPr kumimoji="1" lang="en-US" altLang="ja-JP" b="1" dirty="0">
                <a:latin typeface="Segoe UI" panose="020B0502040204020203" pitchFamily="34" charset="0"/>
                <a:ea typeface="Segoe UI" panose="020B0502040204020203" pitchFamily="34" charset="0"/>
                <a:cs typeface="Segoe UI" panose="020B0502040204020203" pitchFamily="34" charset="0"/>
              </a:rPr>
            </a:br>
            <a:r>
              <a:rPr kumimoji="1" lang="en-US" altLang="ja-JP" b="1" dirty="0">
                <a:latin typeface="Segoe UI" panose="020B0502040204020203" pitchFamily="34" charset="0"/>
                <a:ea typeface="Segoe UI" panose="020B0502040204020203" pitchFamily="34" charset="0"/>
                <a:cs typeface="Segoe UI" panose="020B0502040204020203" pitchFamily="34" charset="0"/>
              </a:rPr>
              <a:t>by Resonance Shear Measurement</a:t>
            </a:r>
            <a:br>
              <a:rPr kumimoji="1" lang="en-US" altLang="ja-JP" b="1" dirty="0">
                <a:latin typeface="Segoe UI" panose="020B0502040204020203" pitchFamily="34" charset="0"/>
                <a:ea typeface="Segoe UI" panose="020B0502040204020203" pitchFamily="34" charset="0"/>
                <a:cs typeface="Segoe UI" panose="020B0502040204020203" pitchFamily="34" charset="0"/>
              </a:rPr>
            </a:br>
            <a:r>
              <a:rPr lang="en-US" altLang="ja-JP" sz="1400" dirty="0">
                <a:latin typeface="Segoe UI" panose="020B0502040204020203" pitchFamily="34" charset="0"/>
                <a:ea typeface="Segoe UI" panose="020B0502040204020203" pitchFamily="34" charset="0"/>
                <a:cs typeface="Segoe UI" panose="020B0502040204020203" pitchFamily="34" charset="0"/>
              </a:rPr>
              <a:t>Shunya Ito, </a:t>
            </a:r>
            <a:r>
              <a:rPr lang="en-US" altLang="ja-JP" sz="1400" dirty="0" err="1">
                <a:latin typeface="Segoe UI" panose="020B0502040204020203" pitchFamily="34" charset="0"/>
                <a:ea typeface="Segoe UI" panose="020B0502040204020203" pitchFamily="34" charset="0"/>
                <a:cs typeface="Segoe UI" panose="020B0502040204020203" pitchFamily="34" charset="0"/>
              </a:rPr>
              <a:t>Motohiro</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Kasuya</a:t>
            </a:r>
            <a:r>
              <a:rPr lang="en-US" altLang="ja-JP" sz="1400" dirty="0">
                <a:latin typeface="Segoe UI" panose="020B0502040204020203" pitchFamily="34" charset="0"/>
                <a:ea typeface="Segoe UI" panose="020B0502040204020203" pitchFamily="34" charset="0"/>
                <a:cs typeface="Segoe UI" panose="020B0502040204020203" pitchFamily="34" charset="0"/>
              </a:rPr>
              <a:t>, Kenji Kawasaki, </a:t>
            </a:r>
            <a:r>
              <a:rPr lang="en-US" altLang="ja-JP" sz="1400" dirty="0" err="1">
                <a:latin typeface="Segoe UI" panose="020B0502040204020203" pitchFamily="34" charset="0"/>
                <a:ea typeface="Segoe UI" panose="020B0502040204020203" pitchFamily="34" charset="0"/>
                <a:cs typeface="Segoe UI" panose="020B0502040204020203" pitchFamily="34" charset="0"/>
              </a:rPr>
              <a:t>Ryuta</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Washiya</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Yuzuru</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r>
              <a:rPr lang="en-US" altLang="ja-JP" sz="1400" dirty="0" err="1">
                <a:latin typeface="Segoe UI" panose="020B0502040204020203" pitchFamily="34" charset="0"/>
                <a:ea typeface="Segoe UI" panose="020B0502040204020203" pitchFamily="34" charset="0"/>
                <a:cs typeface="Segoe UI" panose="020B0502040204020203" pitchFamily="34" charset="0"/>
              </a:rPr>
              <a:t>Shimazaki</a:t>
            </a:r>
            <a:r>
              <a:rPr lang="en-US" altLang="ja-JP" sz="1400" dirty="0">
                <a:latin typeface="Segoe UI" panose="020B0502040204020203" pitchFamily="34" charset="0"/>
                <a:ea typeface="Segoe UI" panose="020B0502040204020203" pitchFamily="34" charset="0"/>
                <a:cs typeface="Segoe UI" panose="020B0502040204020203" pitchFamily="34" charset="0"/>
              </a:rPr>
              <a:t>, Akihiro </a:t>
            </a:r>
            <a:r>
              <a:rPr lang="en-US" altLang="ja-JP" sz="1400" dirty="0" err="1">
                <a:latin typeface="Segoe UI" panose="020B0502040204020203" pitchFamily="34" charset="0"/>
                <a:ea typeface="Segoe UI" panose="020B0502040204020203" pitchFamily="34" charset="0"/>
                <a:cs typeface="Segoe UI" panose="020B0502040204020203" pitchFamily="34" charset="0"/>
              </a:rPr>
              <a:t>Miyauchi</a:t>
            </a:r>
            <a:r>
              <a:rPr lang="en-US" altLang="ja-JP" sz="1400" dirty="0">
                <a:latin typeface="Segoe UI" panose="020B0502040204020203" pitchFamily="34" charset="0"/>
                <a:ea typeface="Segoe UI" panose="020B0502040204020203" pitchFamily="34" charset="0"/>
                <a:cs typeface="Segoe UI" panose="020B0502040204020203" pitchFamily="34" charset="0"/>
              </a:rPr>
              <a:t>, </a:t>
            </a:r>
            <a:br>
              <a:rPr lang="en-US" altLang="ja-JP" sz="1400" dirty="0">
                <a:latin typeface="Segoe UI" panose="020B0502040204020203" pitchFamily="34" charset="0"/>
                <a:ea typeface="Segoe UI" panose="020B0502040204020203" pitchFamily="34" charset="0"/>
                <a:cs typeface="Segoe UI" panose="020B0502040204020203" pitchFamily="34" charset="0"/>
              </a:rPr>
            </a:br>
            <a:r>
              <a:rPr lang="en-US" altLang="ja-JP" sz="1400" dirty="0">
                <a:latin typeface="Segoe UI" panose="020B0502040204020203" pitchFamily="34" charset="0"/>
                <a:ea typeface="Segoe UI" panose="020B0502040204020203" pitchFamily="34" charset="0"/>
                <a:cs typeface="Segoe UI" panose="020B0502040204020203" pitchFamily="34" charset="0"/>
              </a:rPr>
              <a:t>Kazue </a:t>
            </a:r>
            <a:r>
              <a:rPr lang="en-US" altLang="ja-JP" sz="1400" dirty="0" err="1">
                <a:latin typeface="Segoe UI" panose="020B0502040204020203" pitchFamily="34" charset="0"/>
                <a:ea typeface="Segoe UI" panose="020B0502040204020203" pitchFamily="34" charset="0"/>
                <a:cs typeface="Segoe UI" panose="020B0502040204020203" pitchFamily="34" charset="0"/>
              </a:rPr>
              <a:t>Kurihara</a:t>
            </a:r>
            <a:r>
              <a:rPr lang="en-US" altLang="ja-JP" sz="1400" dirty="0">
                <a:latin typeface="Segoe UI" panose="020B0502040204020203" pitchFamily="34" charset="0"/>
                <a:ea typeface="Segoe UI" panose="020B0502040204020203" pitchFamily="34" charset="0"/>
                <a:cs typeface="Segoe UI" panose="020B0502040204020203" pitchFamily="34" charset="0"/>
              </a:rPr>
              <a:t>, and Masaru Nakagawa</a:t>
            </a:r>
            <a:endParaRPr kumimoji="1" lang="en-US" altLang="ja-JP" sz="1400" dirty="0">
              <a:latin typeface="Segoe UI" panose="020B0502040204020203" pitchFamily="34" charset="0"/>
              <a:ea typeface="Segoe UI" panose="020B0502040204020203" pitchFamily="34" charset="0"/>
              <a:cs typeface="Segoe UI" panose="020B0502040204020203" pitchFamily="34" charset="0"/>
            </a:endParaRPr>
          </a:p>
        </p:txBody>
      </p:sp>
      <p:sp>
        <p:nvSpPr>
          <p:cNvPr id="26" name="テキスト ボックス 25"/>
          <p:cNvSpPr txBox="1"/>
          <p:nvPr/>
        </p:nvSpPr>
        <p:spPr>
          <a:xfrm>
            <a:off x="38354" y="5094488"/>
            <a:ext cx="9090454" cy="1680460"/>
          </a:xfrm>
          <a:prstGeom prst="rect">
            <a:avLst/>
          </a:prstGeom>
          <a:noFill/>
          <a:ln>
            <a:noFill/>
          </a:ln>
        </p:spPr>
        <p:txBody>
          <a:bodyPr wrap="square" rtlCol="0">
            <a:spAutoFit/>
          </a:bodyPr>
          <a:lstStyle/>
          <a:p>
            <a:r>
              <a:rPr lang="ja-JP" altLang="en-US" sz="1290" dirty="0">
                <a:latin typeface="メイリオ" panose="020B0604030504040204" pitchFamily="50" charset="-128"/>
                <a:ea typeface="メイリオ" panose="020B0604030504040204" pitchFamily="50" charset="-128"/>
                <a:cs typeface="メイリオ" panose="020B0604030504040204" pitchFamily="50" charset="-128"/>
              </a:rPr>
              <a:t>光ナノインプリント成形おいて、サブ</a:t>
            </a:r>
            <a:r>
              <a:rPr lang="en-US" altLang="ja-JP" sz="1290" dirty="0">
                <a:latin typeface="メイリオ" panose="020B0604030504040204" pitchFamily="50" charset="-128"/>
                <a:ea typeface="メイリオ" panose="020B0604030504040204" pitchFamily="50" charset="-128"/>
                <a:cs typeface="メイリオ" panose="020B0604030504040204" pitchFamily="50" charset="-128"/>
              </a:rPr>
              <a:t>15 nm</a:t>
            </a:r>
            <a:r>
              <a:rPr lang="ja-JP" altLang="en-US" sz="1290" dirty="0">
                <a:latin typeface="メイリオ" panose="020B0604030504040204" pitchFamily="50" charset="-128"/>
                <a:ea typeface="メイリオ" panose="020B0604030504040204" pitchFamily="50" charset="-128"/>
                <a:cs typeface="メイリオ" panose="020B0604030504040204" pitchFamily="50" charset="-128"/>
              </a:rPr>
              <a:t>サイズのパターニングに適したモノマーの選定が必要である。本研究では、直径</a:t>
            </a:r>
            <a:r>
              <a:rPr lang="en-US" altLang="ja-JP" sz="1290" dirty="0">
                <a:latin typeface="メイリオ" panose="020B0604030504040204" pitchFamily="50" charset="-128"/>
                <a:ea typeface="メイリオ" panose="020B0604030504040204" pitchFamily="50" charset="-128"/>
                <a:cs typeface="メイリオ" panose="020B0604030504040204" pitchFamily="50" charset="-128"/>
              </a:rPr>
              <a:t>20, 15, 7 nm</a:t>
            </a:r>
            <a:r>
              <a:rPr lang="ja-JP" altLang="en-US" sz="1290" dirty="0">
                <a:latin typeface="メイリオ" panose="020B0604030504040204" pitchFamily="50" charset="-128"/>
                <a:ea typeface="メイリオ" panose="020B0604030504040204" pitchFamily="50" charset="-128"/>
                <a:cs typeface="メイリオ" panose="020B0604030504040204" pitchFamily="50" charset="-128"/>
              </a:rPr>
              <a:t>のホールパターンを有するシリカモールドを用いた光ナノインプリント成形を実証し、モノマー化学構造の違いによる充填挙動を明らかにした。このサイズでの充填挙動は共振ずり測定により明らかにされたシリカナノ空間中での粘度増加、および接触角測定から示されたモールド表面に対する濡れ性で説明できることを見出した。</a:t>
            </a:r>
            <a:endParaRPr lang="en-US" altLang="ja-JP" sz="129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90" dirty="0">
                <a:latin typeface="メイリオ" panose="020B0604030504040204" pitchFamily="50" charset="-128"/>
                <a:ea typeface="メイリオ" panose="020B0604030504040204" pitchFamily="50" charset="-128"/>
                <a:cs typeface="メイリオ" panose="020B0604030504040204" pitchFamily="50" charset="-128"/>
              </a:rPr>
              <a:t>In UV nanoimprinting, the selection of monomers suitable for sub-15 nm patterning is required. In this work, we demonstrated the patterning by UV nanoimprinting using a silica mold with 20, 15, and 7 nm diameter holes, and revealed that the monomer showing low viscosity under confinement and high wettability onto the mold surface was suitable for the patterning at this scale.</a:t>
            </a:r>
          </a:p>
        </p:txBody>
      </p:sp>
      <p:sp>
        <p:nvSpPr>
          <p:cNvPr id="2" name="テキスト ボックス 1"/>
          <p:cNvSpPr txBox="1"/>
          <p:nvPr/>
        </p:nvSpPr>
        <p:spPr>
          <a:xfrm>
            <a:off x="4303246" y="76282"/>
            <a:ext cx="299295" cy="221018"/>
          </a:xfrm>
          <a:prstGeom prst="rect">
            <a:avLst/>
          </a:prstGeom>
          <a:noFill/>
        </p:spPr>
        <p:txBody>
          <a:bodyPr wrap="none" lIns="72000" tIns="36000" rIns="72000" bIns="0" rtlCol="0">
            <a:spAutoFit/>
          </a:bodyPr>
          <a:lstStyle/>
          <a:p>
            <a:r>
              <a:rPr kumimoji="1" lang="ja-JP" altLang="en-US" sz="1200" b="1" dirty="0">
                <a:solidFill>
                  <a:srgbClr val="FFFF00"/>
                </a:solidFill>
              </a:rPr>
              <a:t>＊</a:t>
            </a:r>
          </a:p>
        </p:txBody>
      </p:sp>
      <p:sp>
        <p:nvSpPr>
          <p:cNvPr id="39" name="正方形/長方形 38">
            <a:extLst>
              <a:ext uri="{FF2B5EF4-FFF2-40B4-BE49-F238E27FC236}">
                <a16:creationId xmlns:a16="http://schemas.microsoft.com/office/drawing/2014/main" id="{ED7E8AF7-24F7-4CD5-9AD8-4FB40316ECA2}"/>
              </a:ext>
            </a:extLst>
          </p:cNvPr>
          <p:cNvSpPr/>
          <p:nvPr/>
        </p:nvSpPr>
        <p:spPr>
          <a:xfrm>
            <a:off x="385686" y="2681537"/>
            <a:ext cx="2304679" cy="36000"/>
          </a:xfrm>
          <a:prstGeom prst="rect">
            <a:avLst/>
          </a:prstGeom>
          <a:solidFill>
            <a:srgbClr val="7030A0">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1" name="正方形/長方形 60">
            <a:extLst>
              <a:ext uri="{FF2B5EF4-FFF2-40B4-BE49-F238E27FC236}">
                <a16:creationId xmlns:a16="http://schemas.microsoft.com/office/drawing/2014/main" id="{ED7E8AF7-24F7-4CD5-9AD8-4FB40316ECA2}"/>
              </a:ext>
            </a:extLst>
          </p:cNvPr>
          <p:cNvSpPr/>
          <p:nvPr/>
        </p:nvSpPr>
        <p:spPr>
          <a:xfrm>
            <a:off x="1994088" y="2906327"/>
            <a:ext cx="1431025" cy="36000"/>
          </a:xfrm>
          <a:prstGeom prst="rect">
            <a:avLst/>
          </a:prstGeom>
          <a:solidFill>
            <a:srgbClr val="7030A0">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7" name="グループ化 6"/>
          <p:cNvGrpSpPr/>
          <p:nvPr/>
        </p:nvGrpSpPr>
        <p:grpSpPr>
          <a:xfrm>
            <a:off x="4718474" y="2589859"/>
            <a:ext cx="2713730" cy="2156375"/>
            <a:chOff x="4749421" y="3029160"/>
            <a:chExt cx="3901986" cy="2109744"/>
          </a:xfrm>
        </p:grpSpPr>
        <p:graphicFrame>
          <p:nvGraphicFramePr>
            <p:cNvPr id="70" name="グラフ 69"/>
            <p:cNvGraphicFramePr>
              <a:graphicFrameLocks/>
            </p:cNvGraphicFramePr>
            <p:nvPr/>
          </p:nvGraphicFramePr>
          <p:xfrm>
            <a:off x="4910734" y="3029160"/>
            <a:ext cx="3542575" cy="1883803"/>
          </p:xfrm>
          <a:graphic>
            <a:graphicData uri="http://schemas.openxmlformats.org/drawingml/2006/chart">
              <c:chart xmlns:c="http://schemas.openxmlformats.org/drawingml/2006/chart" xmlns:r="http://schemas.openxmlformats.org/officeDocument/2006/relationships" r:id="rId2"/>
            </a:graphicData>
          </a:graphic>
        </p:graphicFrame>
        <p:sp>
          <p:nvSpPr>
            <p:cNvPr id="76" name="テキスト ボックス 38"/>
            <p:cNvSpPr txBox="1">
              <a:spLocks noChangeArrowheads="1"/>
            </p:cNvSpPr>
            <p:nvPr/>
          </p:nvSpPr>
          <p:spPr bwMode="auto">
            <a:xfrm>
              <a:off x="5625343" y="4852672"/>
              <a:ext cx="3026064" cy="286232"/>
            </a:xfrm>
            <a:prstGeom prst="rect">
              <a:avLst/>
            </a:prstGeom>
            <a:noFill/>
            <a:ln>
              <a:noFill/>
            </a:ln>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fontAlgn="auto">
                <a:lnSpc>
                  <a:spcPct val="120000"/>
                </a:lnSpc>
                <a:spcBef>
                  <a:spcPct val="50000"/>
                </a:spcBef>
                <a:spcAft>
                  <a:spcPts val="0"/>
                </a:spcAft>
                <a:defRPr/>
              </a:pPr>
              <a:r>
                <a:rPr kumimoji="0" lang="en-US" altLang="ja-JP" sz="1050" kern="0" dirty="0">
                  <a:latin typeface="Arial" panose="020B0604020202020204" pitchFamily="34" charset="0"/>
                  <a:ea typeface="ＭＳ ゴシック" panose="020B0609070205080204" pitchFamily="49" charset="-128"/>
                  <a:cs typeface="Arial" pitchFamily="34" charset="0"/>
                </a:rPr>
                <a:t>surface-surface distance</a:t>
              </a:r>
              <a:r>
                <a:rPr kumimoji="0" lang="en-US" altLang="ja-JP" sz="1050" i="1" kern="0" dirty="0">
                  <a:latin typeface="Arial" panose="020B0604020202020204" pitchFamily="34" charset="0"/>
                  <a:ea typeface="ＭＳ ゴシック" panose="020B0609070205080204" pitchFamily="49" charset="-128"/>
                  <a:cs typeface="Arial" pitchFamily="34" charset="0"/>
                </a:rPr>
                <a:t> </a:t>
              </a:r>
              <a:r>
                <a:rPr kumimoji="0" lang="en-US" altLang="ja-JP" sz="1050" kern="0" dirty="0">
                  <a:latin typeface="Arial" panose="020B0604020202020204" pitchFamily="34" charset="0"/>
                  <a:ea typeface="ＭＳ ゴシック" panose="020B0609070205080204" pitchFamily="49" charset="-128"/>
                  <a:cs typeface="Arial" pitchFamily="34" charset="0"/>
                </a:rPr>
                <a:t>(nm)</a:t>
              </a:r>
              <a:endParaRPr kumimoji="0" lang="en-US" altLang="ja-JP" sz="1050" i="1" kern="0" dirty="0">
                <a:latin typeface="Arial" panose="020B0604020202020204" pitchFamily="34" charset="0"/>
                <a:ea typeface="ＭＳ ゴシック" panose="020B0609070205080204" pitchFamily="49" charset="-128"/>
                <a:cs typeface="Arial" pitchFamily="34" charset="0"/>
              </a:endParaRPr>
            </a:p>
          </p:txBody>
        </p:sp>
        <p:sp>
          <p:nvSpPr>
            <p:cNvPr id="78" name="テキスト ボックス 38"/>
            <p:cNvSpPr txBox="1">
              <a:spLocks noChangeArrowheads="1"/>
            </p:cNvSpPr>
            <p:nvPr/>
          </p:nvSpPr>
          <p:spPr bwMode="auto">
            <a:xfrm rot="16200000">
              <a:off x="4077530" y="3865651"/>
              <a:ext cx="1755346" cy="411564"/>
            </a:xfrm>
            <a:prstGeom prst="rect">
              <a:avLst/>
            </a:prstGeom>
            <a:noFill/>
            <a:ln>
              <a:noFill/>
            </a:ln>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fontAlgn="auto">
                <a:lnSpc>
                  <a:spcPct val="120000"/>
                </a:lnSpc>
                <a:spcBef>
                  <a:spcPct val="50000"/>
                </a:spcBef>
                <a:spcAft>
                  <a:spcPts val="0"/>
                </a:spcAft>
                <a:defRPr/>
              </a:pPr>
              <a:r>
                <a:rPr kumimoji="0" lang="en-US" altLang="ja-JP" sz="1050" kern="0" dirty="0">
                  <a:latin typeface="Arial" panose="020B0604020202020204" pitchFamily="34" charset="0"/>
                  <a:ea typeface="ＭＳ ゴシック" panose="020B0609070205080204" pitchFamily="49" charset="-128"/>
                  <a:cs typeface="Arial" pitchFamily="34" charset="0"/>
                </a:rPr>
                <a:t>viscous parameter (Ns m</a:t>
              </a:r>
              <a:r>
                <a:rPr kumimoji="0" lang="en-US" altLang="ja-JP" sz="1050" kern="0" baseline="30000" dirty="0">
                  <a:latin typeface="Arial" panose="020B0604020202020204" pitchFamily="34" charset="0"/>
                  <a:ea typeface="ＭＳ ゴシック" panose="020B0609070205080204" pitchFamily="49" charset="-128"/>
                  <a:cs typeface="Arial" pitchFamily="34" charset="0"/>
                </a:rPr>
                <a:t>-1</a:t>
              </a:r>
              <a:r>
                <a:rPr kumimoji="0" lang="en-US" altLang="ja-JP" sz="1050" kern="0" dirty="0">
                  <a:latin typeface="Arial" panose="020B0604020202020204" pitchFamily="34" charset="0"/>
                  <a:ea typeface="ＭＳ ゴシック" panose="020B0609070205080204" pitchFamily="49" charset="-128"/>
                  <a:cs typeface="Arial" pitchFamily="34" charset="0"/>
                </a:rPr>
                <a:t>)</a:t>
              </a:r>
              <a:endParaRPr kumimoji="0" lang="en-US" altLang="ja-JP" sz="1050" i="1" kern="0" dirty="0">
                <a:latin typeface="Arial" panose="020B0604020202020204" pitchFamily="34" charset="0"/>
                <a:ea typeface="ＭＳ ゴシック" panose="020B0609070205080204" pitchFamily="49" charset="-128"/>
                <a:cs typeface="Arial" pitchFamily="34" charset="0"/>
              </a:endParaRPr>
            </a:p>
          </p:txBody>
        </p:sp>
      </p:grpSp>
      <p:grpSp>
        <p:nvGrpSpPr>
          <p:cNvPr id="13" name="グループ化 12"/>
          <p:cNvGrpSpPr/>
          <p:nvPr/>
        </p:nvGrpSpPr>
        <p:grpSpPr>
          <a:xfrm>
            <a:off x="7294842" y="3246740"/>
            <a:ext cx="1631950" cy="1062335"/>
            <a:chOff x="7169150" y="2712268"/>
            <a:chExt cx="1631950" cy="1062335"/>
          </a:xfrm>
        </p:grpSpPr>
        <p:sp>
          <p:nvSpPr>
            <p:cNvPr id="10" name="正方形/長方形 9"/>
            <p:cNvSpPr/>
            <p:nvPr/>
          </p:nvSpPr>
          <p:spPr>
            <a:xfrm>
              <a:off x="7169150" y="3450721"/>
              <a:ext cx="1631950" cy="317532"/>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7169150" y="3083311"/>
              <a:ext cx="1631950" cy="317532"/>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7169150" y="2712268"/>
              <a:ext cx="1631950" cy="317532"/>
            </a:xfrm>
            <a:prstGeom prst="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Picture 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1982" y="3461751"/>
              <a:ext cx="1406286" cy="312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4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81573" y="3086321"/>
              <a:ext cx="1407104" cy="312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 name="Picture 4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40836" y="2715513"/>
              <a:ext cx="1488578" cy="312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9" name="グループ化 18"/>
          <p:cNvGrpSpPr/>
          <p:nvPr/>
        </p:nvGrpSpPr>
        <p:grpSpPr>
          <a:xfrm>
            <a:off x="225855" y="3120116"/>
            <a:ext cx="4275789" cy="1461169"/>
            <a:chOff x="241482" y="3195889"/>
            <a:chExt cx="4275789" cy="1461169"/>
          </a:xfrm>
        </p:grpSpPr>
        <p:grpSp>
          <p:nvGrpSpPr>
            <p:cNvPr id="3" name="グループ化 2"/>
            <p:cNvGrpSpPr/>
            <p:nvPr/>
          </p:nvGrpSpPr>
          <p:grpSpPr>
            <a:xfrm>
              <a:off x="1853206" y="3195889"/>
              <a:ext cx="2664065" cy="1459403"/>
              <a:chOff x="1451302" y="3366156"/>
              <a:chExt cx="2664065" cy="1459403"/>
            </a:xfrm>
          </p:grpSpPr>
          <p:grpSp>
            <p:nvGrpSpPr>
              <p:cNvPr id="64" name="グループ化 3"/>
              <p:cNvGrpSpPr>
                <a:grpSpLocks/>
              </p:cNvGrpSpPr>
              <p:nvPr/>
            </p:nvGrpSpPr>
            <p:grpSpPr bwMode="auto">
              <a:xfrm>
                <a:off x="1451302" y="3712724"/>
                <a:ext cx="2664065" cy="1112835"/>
                <a:chOff x="2474494" y="2237746"/>
                <a:chExt cx="2665037" cy="1112521"/>
              </a:xfrm>
            </p:grpSpPr>
            <p:pic>
              <p:nvPicPr>
                <p:cNvPr id="66" name="図 1"/>
                <p:cNvPicPr>
                  <a:picLocks noChangeAspect="1"/>
                </p:cNvPicPr>
                <p:nvPr/>
              </p:nvPicPr>
              <p:blipFill rotWithShape="1">
                <a:blip r:embed="rId6">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t="4927" b="31297"/>
                <a:stretch/>
              </p:blipFill>
              <p:spPr bwMode="auto">
                <a:xfrm>
                  <a:off x="3845794" y="2291492"/>
                  <a:ext cx="1293737" cy="1058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図 2"/>
                <p:cNvPicPr>
                  <a:picLocks noChangeAspect="1"/>
                </p:cNvPicPr>
                <p:nvPr/>
              </p:nvPicPr>
              <p:blipFill rotWithShape="1">
                <a:blip r:embed="rId8">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rcRect t="5213" b="31297"/>
                <a:stretch/>
              </p:blipFill>
              <p:spPr bwMode="auto">
                <a:xfrm>
                  <a:off x="2492189" y="2296254"/>
                  <a:ext cx="1293737" cy="10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テキスト ボックス 6"/>
                <p:cNvSpPr txBox="1">
                  <a:spLocks noChangeArrowheads="1"/>
                </p:cNvSpPr>
                <p:nvPr/>
              </p:nvSpPr>
              <p:spPr bwMode="auto">
                <a:xfrm>
                  <a:off x="2474494" y="2237746"/>
                  <a:ext cx="1271678" cy="286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lnSpc>
                      <a:spcPct val="120000"/>
                    </a:lnSpc>
                    <a:spcBef>
                      <a:spcPct val="0"/>
                    </a:spcBef>
                    <a:buFontTx/>
                    <a:buNone/>
                  </a:pPr>
                  <a:r>
                    <a:rPr lang="en-US" altLang="ja-JP" sz="1050" dirty="0">
                      <a:solidFill>
                        <a:schemeClr val="bg1"/>
                      </a:solidFill>
                      <a:latin typeface="Arial" panose="020B0604020202020204" pitchFamily="34" charset="0"/>
                      <a:ea typeface="メイリオ" panose="020B0604030504040204" pitchFamily="50" charset="-128"/>
                      <a:cs typeface="Arial" panose="020B0604020202020204" pitchFamily="34" charset="0"/>
                    </a:rPr>
                    <a:t>height = 10-11 nm</a:t>
                  </a:r>
                  <a:endParaRPr lang="ja-JP" altLang="en-US" sz="105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69" name="テキスト ボックス 6"/>
                <p:cNvSpPr txBox="1">
                  <a:spLocks noChangeArrowheads="1"/>
                </p:cNvSpPr>
                <p:nvPr/>
              </p:nvSpPr>
              <p:spPr bwMode="auto">
                <a:xfrm>
                  <a:off x="3839063" y="2237746"/>
                  <a:ext cx="1260711" cy="286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lnSpc>
                      <a:spcPct val="120000"/>
                    </a:lnSpc>
                    <a:spcBef>
                      <a:spcPct val="0"/>
                    </a:spcBef>
                    <a:buFontTx/>
                    <a:buNone/>
                  </a:pPr>
                  <a:r>
                    <a:rPr lang="en-US" altLang="ja-JP" sz="1050" dirty="0">
                      <a:solidFill>
                        <a:schemeClr val="bg1"/>
                      </a:solidFill>
                      <a:latin typeface="Arial" panose="020B0604020202020204" pitchFamily="34" charset="0"/>
                      <a:ea typeface="メイリオ" panose="020B0604030504040204" pitchFamily="50" charset="-128"/>
                      <a:cs typeface="Arial" panose="020B0604020202020204" pitchFamily="34" charset="0"/>
                    </a:rPr>
                    <a:t>height = 3-6 nm</a:t>
                  </a:r>
                  <a:endParaRPr lang="ja-JP" altLang="en-US" sz="105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grpSp>
          <p:pic>
            <p:nvPicPr>
              <p:cNvPr id="74" name="Picture 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8724" y="3366156"/>
                <a:ext cx="1278442" cy="284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5" name="Picture 4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7366" y="3403388"/>
                <a:ext cx="1279185" cy="284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4" name="図 13"/>
            <p:cNvPicPr>
              <a:picLocks noChangeAspect="1"/>
            </p:cNvPicPr>
            <p:nvPr/>
          </p:nvPicPr>
          <p:blipFill rotWithShape="1">
            <a:blip r:embed="rId10" cstate="print">
              <a:extLst>
                <a:ext uri="{28A0092B-C50C-407E-A947-70E740481C1C}">
                  <a14:useLocalDpi xmlns:a14="http://schemas.microsoft.com/office/drawing/2010/main" val="0"/>
                </a:ext>
              </a:extLst>
            </a:blip>
            <a:srcRect l="79392" t="18099"/>
            <a:stretch/>
          </p:blipFill>
          <p:spPr>
            <a:xfrm>
              <a:off x="337874" y="3838640"/>
              <a:ext cx="1140325" cy="818418"/>
            </a:xfrm>
            <a:prstGeom prst="rect">
              <a:avLst/>
            </a:prstGeom>
          </p:spPr>
        </p:pic>
        <p:sp>
          <p:nvSpPr>
            <p:cNvPr id="81" name="テキスト ボックス 38"/>
            <p:cNvSpPr txBox="1">
              <a:spLocks noChangeArrowheads="1"/>
            </p:cNvSpPr>
            <p:nvPr/>
          </p:nvSpPr>
          <p:spPr bwMode="auto">
            <a:xfrm>
              <a:off x="241482" y="3338094"/>
              <a:ext cx="1547391" cy="480131"/>
            </a:xfrm>
            <a:prstGeom prst="rect">
              <a:avLst/>
            </a:prstGeom>
            <a:noFill/>
            <a:ln>
              <a:noFill/>
            </a:ln>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fontAlgn="auto">
                <a:lnSpc>
                  <a:spcPct val="120000"/>
                </a:lnSpc>
                <a:spcBef>
                  <a:spcPct val="50000"/>
                </a:spcBef>
                <a:spcAft>
                  <a:spcPts val="0"/>
                </a:spcAft>
                <a:defRPr/>
              </a:pPr>
              <a:r>
                <a:rPr kumimoji="0" lang="en-US" altLang="ja-JP" sz="1050" kern="0" dirty="0">
                  <a:latin typeface="Arial" panose="020B0604020202020204" pitchFamily="34" charset="0"/>
                  <a:ea typeface="ＭＳ ゴシック" panose="020B0609070205080204" pitchFamily="49" charset="-128"/>
                  <a:cs typeface="Arial" pitchFamily="34" charset="0"/>
                </a:rPr>
                <a:t>7 nm patterning </a:t>
              </a:r>
              <a:br>
                <a:rPr kumimoji="0" lang="en-US" altLang="ja-JP" sz="1050" kern="0" dirty="0">
                  <a:latin typeface="Arial" panose="020B0604020202020204" pitchFamily="34" charset="0"/>
                  <a:ea typeface="ＭＳ ゴシック" panose="020B0609070205080204" pitchFamily="49" charset="-128"/>
                  <a:cs typeface="Arial" pitchFamily="34" charset="0"/>
                </a:rPr>
              </a:br>
              <a:r>
                <a:rPr kumimoji="0" lang="en-US" altLang="ja-JP" sz="1050" kern="0" dirty="0">
                  <a:latin typeface="Arial" panose="020B0604020202020204" pitchFamily="34" charset="0"/>
                  <a:ea typeface="ＭＳ ゴシック" panose="020B0609070205080204" pitchFamily="49" charset="-128"/>
                  <a:cs typeface="Arial" pitchFamily="34" charset="0"/>
                </a:rPr>
                <a:t>by UV nanoimprinting</a:t>
              </a:r>
            </a:p>
          </p:txBody>
        </p:sp>
        <p:sp>
          <p:nvSpPr>
            <p:cNvPr id="16" name="二等辺三角形 15"/>
            <p:cNvSpPr/>
            <p:nvPr/>
          </p:nvSpPr>
          <p:spPr>
            <a:xfrm rot="16200000">
              <a:off x="1322424" y="4139522"/>
              <a:ext cx="628316" cy="304582"/>
            </a:xfrm>
            <a:prstGeom prst="triangle">
              <a:avLst>
                <a:gd name="adj" fmla="val 3706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3" name="テキスト ボックス 82">
            <a:extLst>
              <a:ext uri="{FF2B5EF4-FFF2-40B4-BE49-F238E27FC236}">
                <a16:creationId xmlns:a16="http://schemas.microsoft.com/office/drawing/2014/main" id="{AA58CCE9-99E8-49EF-8ECA-E15951323246}"/>
              </a:ext>
            </a:extLst>
          </p:cNvPr>
          <p:cNvSpPr txBox="1"/>
          <p:nvPr/>
        </p:nvSpPr>
        <p:spPr>
          <a:xfrm>
            <a:off x="513581" y="4679384"/>
            <a:ext cx="3823469" cy="415498"/>
          </a:xfrm>
          <a:prstGeom prst="rect">
            <a:avLst/>
          </a:prstGeom>
          <a:noFill/>
        </p:spPr>
        <p:txBody>
          <a:bodyPr wrap="square" rtlCol="0">
            <a:spAutoFit/>
          </a:bodyPr>
          <a:lstStyle/>
          <a:p>
            <a:r>
              <a:rPr kumimoji="1" lang="en-US" altLang="ja-JP" sz="1050" dirty="0">
                <a:latin typeface="Segoe UI" panose="020B0502040204020203" pitchFamily="34" charset="0"/>
                <a:ea typeface="Segoe UI" panose="020B0502040204020203" pitchFamily="34" charset="0"/>
                <a:cs typeface="Segoe UI" panose="020B0502040204020203" pitchFamily="34" charset="0"/>
              </a:rPr>
              <a:t>Figure</a:t>
            </a:r>
            <a:r>
              <a:rPr kumimoji="1" lang="ja-JP" altLang="en-US" sz="1050" dirty="0">
                <a:latin typeface="Segoe UI" panose="020B0502040204020203" pitchFamily="34" charset="0"/>
                <a:ea typeface="Segoe UI" panose="020B0502040204020203" pitchFamily="34" charset="0"/>
                <a:cs typeface="Segoe UI" panose="020B0502040204020203" pitchFamily="34" charset="0"/>
              </a:rPr>
              <a:t> </a:t>
            </a:r>
            <a:r>
              <a:rPr kumimoji="1" lang="en-US" altLang="ja-JP" sz="1050" dirty="0">
                <a:latin typeface="Segoe UI" panose="020B0502040204020203" pitchFamily="34" charset="0"/>
                <a:ea typeface="Segoe UI" panose="020B0502040204020203" pitchFamily="34" charset="0"/>
                <a:cs typeface="Segoe UI" panose="020B0502040204020203" pitchFamily="34" charset="0"/>
              </a:rPr>
              <a:t>1 Resin pillar patterns fabricated by UV nanoimprinting using a silica mold with 7 nm diameter holes.</a:t>
            </a:r>
            <a:endParaRPr kumimoji="1" lang="ja-JP" altLang="en-US" sz="1050" dirty="0">
              <a:latin typeface="Segoe UI" panose="020B0502040204020203" pitchFamily="34" charset="0"/>
              <a:cs typeface="Segoe UI" panose="020B0502040204020203" pitchFamily="34" charset="0"/>
            </a:endParaRPr>
          </a:p>
        </p:txBody>
      </p:sp>
      <p:sp>
        <p:nvSpPr>
          <p:cNvPr id="84" name="テキスト ボックス 83">
            <a:extLst>
              <a:ext uri="{FF2B5EF4-FFF2-40B4-BE49-F238E27FC236}">
                <a16:creationId xmlns:a16="http://schemas.microsoft.com/office/drawing/2014/main" id="{AA58CCE9-99E8-49EF-8ECA-E15951323246}"/>
              </a:ext>
            </a:extLst>
          </p:cNvPr>
          <p:cNvSpPr txBox="1"/>
          <p:nvPr/>
        </p:nvSpPr>
        <p:spPr>
          <a:xfrm>
            <a:off x="4830663" y="4679384"/>
            <a:ext cx="4006850" cy="415498"/>
          </a:xfrm>
          <a:prstGeom prst="rect">
            <a:avLst/>
          </a:prstGeom>
          <a:noFill/>
        </p:spPr>
        <p:txBody>
          <a:bodyPr wrap="square" rtlCol="0">
            <a:spAutoFit/>
          </a:bodyPr>
          <a:lstStyle/>
          <a:p>
            <a:r>
              <a:rPr kumimoji="1" lang="en-US" altLang="ja-JP" sz="1050" dirty="0">
                <a:latin typeface="Segoe UI" panose="020B0502040204020203" pitchFamily="34" charset="0"/>
                <a:ea typeface="Segoe UI" panose="020B0502040204020203" pitchFamily="34" charset="0"/>
                <a:cs typeface="Segoe UI" panose="020B0502040204020203" pitchFamily="34" charset="0"/>
              </a:rPr>
              <a:t>Figure</a:t>
            </a:r>
            <a:r>
              <a:rPr kumimoji="1" lang="ja-JP" altLang="en-US" sz="1050" dirty="0">
                <a:latin typeface="Segoe UI" panose="020B0502040204020203" pitchFamily="34" charset="0"/>
                <a:ea typeface="Segoe UI" panose="020B0502040204020203" pitchFamily="34" charset="0"/>
                <a:cs typeface="Segoe UI" panose="020B0502040204020203" pitchFamily="34" charset="0"/>
              </a:rPr>
              <a:t> </a:t>
            </a:r>
            <a:r>
              <a:rPr kumimoji="1" lang="en-US" altLang="ja-JP" sz="1050" dirty="0">
                <a:latin typeface="Segoe UI" panose="020B0502040204020203" pitchFamily="34" charset="0"/>
                <a:ea typeface="Segoe UI" panose="020B0502040204020203" pitchFamily="34" charset="0"/>
                <a:cs typeface="Segoe UI" panose="020B0502040204020203" pitchFamily="34" charset="0"/>
              </a:rPr>
              <a:t>2 Increase in viscosity in </a:t>
            </a:r>
            <a:r>
              <a:rPr kumimoji="1" lang="en-US" altLang="ja-JP" sz="1050" dirty="0" err="1">
                <a:latin typeface="Segoe UI" panose="020B0502040204020203" pitchFamily="34" charset="0"/>
                <a:ea typeface="Segoe UI" panose="020B0502040204020203" pitchFamily="34" charset="0"/>
                <a:cs typeface="Segoe UI" panose="020B0502040204020203" pitchFamily="34" charset="0"/>
              </a:rPr>
              <a:t>nano</a:t>
            </a:r>
            <a:r>
              <a:rPr kumimoji="1" lang="en-US" altLang="ja-JP" sz="1050" dirty="0">
                <a:latin typeface="Segoe UI" panose="020B0502040204020203" pitchFamily="34" charset="0"/>
                <a:ea typeface="Segoe UI" panose="020B0502040204020203" pitchFamily="34" charset="0"/>
                <a:cs typeface="Segoe UI" panose="020B0502040204020203" pitchFamily="34" charset="0"/>
              </a:rPr>
              <a:t>-gap between silica surfaces depending on the chemical structures of monomers.</a:t>
            </a:r>
            <a:endParaRPr kumimoji="1" lang="ja-JP" altLang="en-US" sz="1050" dirty="0">
              <a:latin typeface="Segoe UI" panose="020B0502040204020203" pitchFamily="34" charset="0"/>
              <a:cs typeface="Segoe UI" panose="020B0502040204020203" pitchFamily="34" charset="0"/>
            </a:endParaRPr>
          </a:p>
        </p:txBody>
      </p:sp>
      <p:sp>
        <p:nvSpPr>
          <p:cNvPr id="44" name="正方形/長方形 43"/>
          <p:cNvSpPr/>
          <p:nvPr/>
        </p:nvSpPr>
        <p:spPr>
          <a:xfrm>
            <a:off x="432000" y="1741140"/>
            <a:ext cx="1872000" cy="36000"/>
          </a:xfrm>
          <a:prstGeom prst="rect">
            <a:avLst/>
          </a:prstGeom>
          <a:solidFill>
            <a:srgbClr val="FF40FF">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6" name="テキスト ボックス 45">
            <a:extLst>
              <a:ext uri="{FF2B5EF4-FFF2-40B4-BE49-F238E27FC236}">
                <a16:creationId xmlns:a16="http://schemas.microsoft.com/office/drawing/2014/main" id="{E9AE6F35-C4A2-5047-833F-2AA33DC3C594}"/>
              </a:ext>
            </a:extLst>
          </p:cNvPr>
          <p:cNvSpPr txBox="1"/>
          <p:nvPr/>
        </p:nvSpPr>
        <p:spPr>
          <a:xfrm>
            <a:off x="2383920" y="314199"/>
            <a:ext cx="1438780" cy="442035"/>
          </a:xfrm>
          <a:prstGeom prst="rect">
            <a:avLst/>
          </a:prstGeom>
          <a:solidFill>
            <a:schemeClr val="bg1"/>
          </a:solidFill>
          <a:ln w="25400">
            <a:solidFill>
              <a:srgbClr val="FF0000"/>
            </a:solidFill>
          </a:ln>
        </p:spPr>
        <p:txBody>
          <a:bodyPr wrap="square" tIns="72000" bIns="0" rtlCol="0">
            <a:spAutoFit/>
          </a:bodyPr>
          <a:lstStyle/>
          <a:p>
            <a:pPr algn="ctr"/>
            <a:r>
              <a:rPr lang="ja-JP" altLang="en-US" sz="2400" b="1">
                <a:latin typeface="メイリオ" panose="020B0604030504040204" pitchFamily="50" charset="-128"/>
                <a:ea typeface="メイリオ" panose="020B0604030504040204" pitchFamily="50" charset="-128"/>
                <a:cs typeface="メイリオ" panose="020B0604030504040204" pitchFamily="50" charset="-128"/>
              </a:rPr>
              <a:t>記載例</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46">
            <a:extLst>
              <a:ext uri="{FF2B5EF4-FFF2-40B4-BE49-F238E27FC236}">
                <a16:creationId xmlns:a16="http://schemas.microsoft.com/office/drawing/2014/main" id="{A066151C-5F40-4040-B712-0A7DB60BCDFA}"/>
              </a:ext>
            </a:extLst>
          </p:cNvPr>
          <p:cNvSpPr txBox="1"/>
          <p:nvPr/>
        </p:nvSpPr>
        <p:spPr>
          <a:xfrm>
            <a:off x="683568" y="3418956"/>
            <a:ext cx="8084264" cy="586108"/>
          </a:xfrm>
          <a:prstGeom prst="rect">
            <a:avLst/>
          </a:prstGeom>
          <a:solidFill>
            <a:schemeClr val="bg1"/>
          </a:solidFill>
          <a:ln w="50800">
            <a:solidFill>
              <a:srgbClr val="FF0000"/>
            </a:solidFill>
          </a:ln>
        </p:spPr>
        <p:txBody>
          <a:bodyPr wrap="none" tIns="108000" rtlCol="0">
            <a:spAutoFit/>
          </a:bodyPr>
          <a:lstStyle/>
          <a:p>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著作権の問題のない図表を使用してください。</a:t>
            </a:r>
            <a:endParaRPr kumimoji="1"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432000" y="1548000"/>
            <a:ext cx="3060000" cy="36000"/>
          </a:xfrm>
          <a:prstGeom prst="rect">
            <a:avLst/>
          </a:prstGeom>
          <a:solidFill>
            <a:srgbClr val="7030A0">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763312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1996</TotalTime>
  <Words>1755</Words>
  <Application>Microsoft Office PowerPoint</Application>
  <PresentationFormat>画面に合わせる (4:3)</PresentationFormat>
  <Paragraphs>142</Paragraphs>
  <Slides>5</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15" baseType="lpstr">
      <vt:lpstr>HGS創英角ｺﾞｼｯｸUB</vt:lpstr>
      <vt:lpstr>メイリオ</vt:lpstr>
      <vt:lpstr>游ゴシック</vt:lpstr>
      <vt:lpstr>Arial</vt:lpstr>
      <vt:lpstr>Calibri</vt:lpstr>
      <vt:lpstr>Segoe UI</vt:lpstr>
      <vt:lpstr>Times New Roman</vt:lpstr>
      <vt:lpstr>Office テーマ</vt:lpstr>
      <vt:lpstr>ホワイト</vt:lpstr>
      <vt:lpstr>ｸﾞﾗﾌ</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阿部慈子</dc:creator>
  <cp:lastModifiedBy>園田　玲奈</cp:lastModifiedBy>
  <cp:revision>16</cp:revision>
  <cp:lastPrinted>2022-06-14T01:31:50Z</cp:lastPrinted>
  <dcterms:created xsi:type="dcterms:W3CDTF">2016-10-03T04:34:09Z</dcterms:created>
  <dcterms:modified xsi:type="dcterms:W3CDTF">2022-08-18T05:10:53Z</dcterms:modified>
</cp:coreProperties>
</file>